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7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94" r:id="rId21"/>
    <p:sldId id="274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0" r:id="rId37"/>
    <p:sldId id="292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33"/>
    <a:srgbClr val="CC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354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82064E-E393-438A-B62E-CBD410E92F90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0A19204-CA59-4A0C-960C-73A139C4759F}">
      <dgm:prSet phldrT="[Text]"/>
      <dgm:spPr/>
      <dgm:t>
        <a:bodyPr/>
        <a:lstStyle/>
        <a:p>
          <a:r>
            <a:rPr lang="en-US" dirty="0" smtClean="0"/>
            <a:t>Browser Defaults</a:t>
          </a:r>
          <a:endParaRPr lang="en-US" dirty="0"/>
        </a:p>
      </dgm:t>
    </dgm:pt>
    <dgm:pt modelId="{F75DB18D-03F7-4E44-B6EB-6B2517663A22}" type="parTrans" cxnId="{41434C2D-8476-460E-A010-8FBE4217296C}">
      <dgm:prSet/>
      <dgm:spPr/>
      <dgm:t>
        <a:bodyPr/>
        <a:lstStyle/>
        <a:p>
          <a:endParaRPr lang="en-US"/>
        </a:p>
      </dgm:t>
    </dgm:pt>
    <dgm:pt modelId="{842FF3F8-7AC1-4BCD-B6A5-E684DFA93D16}" type="sibTrans" cxnId="{41434C2D-8476-460E-A010-8FBE4217296C}">
      <dgm:prSet/>
      <dgm:spPr/>
      <dgm:t>
        <a:bodyPr/>
        <a:lstStyle/>
        <a:p>
          <a:endParaRPr lang="en-US"/>
        </a:p>
      </dgm:t>
    </dgm:pt>
    <dgm:pt modelId="{E74D2DB2-6251-4B50-9559-AE6913CCE639}">
      <dgm:prSet phldrT="[Text]"/>
      <dgm:spPr/>
      <dgm:t>
        <a:bodyPr/>
        <a:lstStyle/>
        <a:p>
          <a:r>
            <a:rPr lang="en-US" dirty="0" smtClean="0"/>
            <a:t>Embedded Styles</a:t>
          </a:r>
          <a:endParaRPr lang="en-US" dirty="0"/>
        </a:p>
      </dgm:t>
    </dgm:pt>
    <dgm:pt modelId="{1BF50442-A65B-4A5A-A0F8-A0340F59B6C4}" type="parTrans" cxnId="{4837023F-D799-4A1C-9279-0830E44D8B19}">
      <dgm:prSet/>
      <dgm:spPr/>
      <dgm:t>
        <a:bodyPr/>
        <a:lstStyle/>
        <a:p>
          <a:endParaRPr lang="en-US"/>
        </a:p>
      </dgm:t>
    </dgm:pt>
    <dgm:pt modelId="{EC415B12-C2A8-45E9-A002-99A24E737977}" type="sibTrans" cxnId="{4837023F-D799-4A1C-9279-0830E44D8B19}">
      <dgm:prSet/>
      <dgm:spPr/>
      <dgm:t>
        <a:bodyPr/>
        <a:lstStyle/>
        <a:p>
          <a:endParaRPr lang="en-US"/>
        </a:p>
      </dgm:t>
    </dgm:pt>
    <dgm:pt modelId="{33B1B23F-FC47-44F5-B7F3-379466A96EC4}">
      <dgm:prSet phldrT="[Text]"/>
      <dgm:spPr/>
      <dgm:t>
        <a:bodyPr/>
        <a:lstStyle/>
        <a:p>
          <a:r>
            <a:rPr lang="en-US" dirty="0" smtClean="0"/>
            <a:t>Inline Styles</a:t>
          </a:r>
          <a:endParaRPr lang="en-US" dirty="0"/>
        </a:p>
      </dgm:t>
    </dgm:pt>
    <dgm:pt modelId="{AD9DB02F-51C0-497A-9BAD-188187DC39F3}" type="parTrans" cxnId="{7B4F092D-50BE-4F27-B82D-8992057A49CB}">
      <dgm:prSet/>
      <dgm:spPr/>
      <dgm:t>
        <a:bodyPr/>
        <a:lstStyle/>
        <a:p>
          <a:endParaRPr lang="en-US"/>
        </a:p>
      </dgm:t>
    </dgm:pt>
    <dgm:pt modelId="{8D8916A2-9643-40B7-A8AB-D51D2DDCCE1C}" type="sibTrans" cxnId="{7B4F092D-50BE-4F27-B82D-8992057A49CB}">
      <dgm:prSet/>
      <dgm:spPr/>
      <dgm:t>
        <a:bodyPr/>
        <a:lstStyle/>
        <a:p>
          <a:endParaRPr lang="en-US"/>
        </a:p>
      </dgm:t>
    </dgm:pt>
    <dgm:pt modelId="{B2552414-04D9-4B76-92FD-A6EC57548B0D}">
      <dgm:prSet phldrT="[Text]"/>
      <dgm:spPr/>
      <dgm:t>
        <a:bodyPr/>
        <a:lstStyle/>
        <a:p>
          <a:r>
            <a:rPr lang="en-US" dirty="0" smtClean="0"/>
            <a:t>External (Imported) Styles</a:t>
          </a:r>
          <a:endParaRPr lang="en-US" dirty="0"/>
        </a:p>
      </dgm:t>
    </dgm:pt>
    <dgm:pt modelId="{F00AA74F-24A6-43B4-8A76-2600EC4E6546}" type="parTrans" cxnId="{0F30FC98-C4D1-4FE2-AE14-D1064753EBE7}">
      <dgm:prSet/>
      <dgm:spPr/>
      <dgm:t>
        <a:bodyPr/>
        <a:lstStyle/>
        <a:p>
          <a:endParaRPr lang="en-US"/>
        </a:p>
      </dgm:t>
    </dgm:pt>
    <dgm:pt modelId="{E34B523F-3C57-46E1-9676-26D8D5A77CEF}" type="sibTrans" cxnId="{0F30FC98-C4D1-4FE2-AE14-D1064753EBE7}">
      <dgm:prSet/>
      <dgm:spPr/>
      <dgm:t>
        <a:bodyPr/>
        <a:lstStyle/>
        <a:p>
          <a:endParaRPr lang="en-US"/>
        </a:p>
      </dgm:t>
    </dgm:pt>
    <dgm:pt modelId="{6895E49A-49D7-46B6-A9AB-0915BA69D814}" type="pres">
      <dgm:prSet presAssocID="{2B82064E-E393-438A-B62E-CBD410E92F90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981358B8-1347-43D2-BC9B-B11A59430AB5}" type="pres">
      <dgm:prSet presAssocID="{60A19204-CA59-4A0C-960C-73A139C4759F}" presName="composite" presStyleCnt="0"/>
      <dgm:spPr/>
    </dgm:pt>
    <dgm:pt modelId="{832A38E4-7B69-41EE-B799-498B4327D827}" type="pres">
      <dgm:prSet presAssocID="{60A19204-CA59-4A0C-960C-73A139C4759F}" presName="LShape" presStyleLbl="alignNode1" presStyleIdx="0" presStyleCnt="7"/>
      <dgm:spPr/>
    </dgm:pt>
    <dgm:pt modelId="{C3AAE36D-7E6D-4D08-A767-35B74CC58690}" type="pres">
      <dgm:prSet presAssocID="{60A19204-CA59-4A0C-960C-73A139C4759F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2F6B8C-9EFA-4CAE-94C4-7BE1E27CB877}" type="pres">
      <dgm:prSet presAssocID="{60A19204-CA59-4A0C-960C-73A139C4759F}" presName="Triangle" presStyleLbl="alignNode1" presStyleIdx="1" presStyleCnt="7"/>
      <dgm:spPr/>
    </dgm:pt>
    <dgm:pt modelId="{4E749F84-C3B9-4ADF-987A-0E0F49D4ED13}" type="pres">
      <dgm:prSet presAssocID="{842FF3F8-7AC1-4BCD-B6A5-E684DFA93D16}" presName="sibTrans" presStyleCnt="0"/>
      <dgm:spPr/>
    </dgm:pt>
    <dgm:pt modelId="{4887E529-3A87-4CB4-A567-B7C1A715528B}" type="pres">
      <dgm:prSet presAssocID="{842FF3F8-7AC1-4BCD-B6A5-E684DFA93D16}" presName="space" presStyleCnt="0"/>
      <dgm:spPr/>
    </dgm:pt>
    <dgm:pt modelId="{F5E18FA9-8BE6-4706-885E-0E680516E414}" type="pres">
      <dgm:prSet presAssocID="{B2552414-04D9-4B76-92FD-A6EC57548B0D}" presName="composite" presStyleCnt="0"/>
      <dgm:spPr/>
    </dgm:pt>
    <dgm:pt modelId="{159C276E-DB11-4167-95E9-56DE3B99518F}" type="pres">
      <dgm:prSet presAssocID="{B2552414-04D9-4B76-92FD-A6EC57548B0D}" presName="LShape" presStyleLbl="alignNode1" presStyleIdx="2" presStyleCnt="7"/>
      <dgm:spPr/>
    </dgm:pt>
    <dgm:pt modelId="{3444B164-9190-449A-9F0C-BFC4D55FE8C8}" type="pres">
      <dgm:prSet presAssocID="{B2552414-04D9-4B76-92FD-A6EC57548B0D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0B8E5C-4802-4190-91A1-3B7588598126}" type="pres">
      <dgm:prSet presAssocID="{B2552414-04D9-4B76-92FD-A6EC57548B0D}" presName="Triangle" presStyleLbl="alignNode1" presStyleIdx="3" presStyleCnt="7"/>
      <dgm:spPr/>
    </dgm:pt>
    <dgm:pt modelId="{C505880A-9893-44AA-943F-F3E7E3306EC4}" type="pres">
      <dgm:prSet presAssocID="{E34B523F-3C57-46E1-9676-26D8D5A77CEF}" presName="sibTrans" presStyleCnt="0"/>
      <dgm:spPr/>
    </dgm:pt>
    <dgm:pt modelId="{629B357A-76EB-4E09-8C1E-B0A7DBBAEDD4}" type="pres">
      <dgm:prSet presAssocID="{E34B523F-3C57-46E1-9676-26D8D5A77CEF}" presName="space" presStyleCnt="0"/>
      <dgm:spPr/>
    </dgm:pt>
    <dgm:pt modelId="{A976D309-E8C1-4904-9B04-9CDEC2B36767}" type="pres">
      <dgm:prSet presAssocID="{E74D2DB2-6251-4B50-9559-AE6913CCE639}" presName="composite" presStyleCnt="0"/>
      <dgm:spPr/>
    </dgm:pt>
    <dgm:pt modelId="{D8F35034-9A3E-4FBE-A8C9-C227C621A3BD}" type="pres">
      <dgm:prSet presAssocID="{E74D2DB2-6251-4B50-9559-AE6913CCE639}" presName="LShape" presStyleLbl="alignNode1" presStyleIdx="4" presStyleCnt="7"/>
      <dgm:spPr/>
    </dgm:pt>
    <dgm:pt modelId="{9182E75A-D8B8-44AE-B9A2-C3B76627C7A2}" type="pres">
      <dgm:prSet presAssocID="{E74D2DB2-6251-4B50-9559-AE6913CCE639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B51150-A80D-4B64-97E4-0969A3E664C0}" type="pres">
      <dgm:prSet presAssocID="{E74D2DB2-6251-4B50-9559-AE6913CCE639}" presName="Triangle" presStyleLbl="alignNode1" presStyleIdx="5" presStyleCnt="7"/>
      <dgm:spPr/>
    </dgm:pt>
    <dgm:pt modelId="{CBB34C50-78B3-40EE-8DD9-05AB0816AB5C}" type="pres">
      <dgm:prSet presAssocID="{EC415B12-C2A8-45E9-A002-99A24E737977}" presName="sibTrans" presStyleCnt="0"/>
      <dgm:spPr/>
    </dgm:pt>
    <dgm:pt modelId="{4C7E0470-7F41-4E86-B66A-C7F3F7133950}" type="pres">
      <dgm:prSet presAssocID="{EC415B12-C2A8-45E9-A002-99A24E737977}" presName="space" presStyleCnt="0"/>
      <dgm:spPr/>
    </dgm:pt>
    <dgm:pt modelId="{F923D522-15C5-4879-8E01-2972430A7087}" type="pres">
      <dgm:prSet presAssocID="{33B1B23F-FC47-44F5-B7F3-379466A96EC4}" presName="composite" presStyleCnt="0"/>
      <dgm:spPr/>
    </dgm:pt>
    <dgm:pt modelId="{C2762AE5-0A24-4DE2-BF69-7AA8AE4121F2}" type="pres">
      <dgm:prSet presAssocID="{33B1B23F-FC47-44F5-B7F3-379466A96EC4}" presName="LShape" presStyleLbl="alignNode1" presStyleIdx="6" presStyleCnt="7"/>
      <dgm:spPr/>
    </dgm:pt>
    <dgm:pt modelId="{E57218D6-75B7-4373-B101-593FA992E780}" type="pres">
      <dgm:prSet presAssocID="{33B1B23F-FC47-44F5-B7F3-379466A96EC4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B4F092D-50BE-4F27-B82D-8992057A49CB}" srcId="{2B82064E-E393-438A-B62E-CBD410E92F90}" destId="{33B1B23F-FC47-44F5-B7F3-379466A96EC4}" srcOrd="3" destOrd="0" parTransId="{AD9DB02F-51C0-497A-9BAD-188187DC39F3}" sibTransId="{8D8916A2-9643-40B7-A8AB-D51D2DDCCE1C}"/>
    <dgm:cxn modelId="{4837023F-D799-4A1C-9279-0830E44D8B19}" srcId="{2B82064E-E393-438A-B62E-CBD410E92F90}" destId="{E74D2DB2-6251-4B50-9559-AE6913CCE639}" srcOrd="2" destOrd="0" parTransId="{1BF50442-A65B-4A5A-A0F8-A0340F59B6C4}" sibTransId="{EC415B12-C2A8-45E9-A002-99A24E737977}"/>
    <dgm:cxn modelId="{22D058E8-B706-405E-ACA5-80404FF2BFA6}" type="presOf" srcId="{33B1B23F-FC47-44F5-B7F3-379466A96EC4}" destId="{E57218D6-75B7-4373-B101-593FA992E780}" srcOrd="0" destOrd="0" presId="urn:microsoft.com/office/officeart/2009/3/layout/StepUpProcess"/>
    <dgm:cxn modelId="{6FFEB780-BE5C-4108-B48E-7D751DF72B03}" type="presOf" srcId="{E74D2DB2-6251-4B50-9559-AE6913CCE639}" destId="{9182E75A-D8B8-44AE-B9A2-C3B76627C7A2}" srcOrd="0" destOrd="0" presId="urn:microsoft.com/office/officeart/2009/3/layout/StepUpProcess"/>
    <dgm:cxn modelId="{0F30FC98-C4D1-4FE2-AE14-D1064753EBE7}" srcId="{2B82064E-E393-438A-B62E-CBD410E92F90}" destId="{B2552414-04D9-4B76-92FD-A6EC57548B0D}" srcOrd="1" destOrd="0" parTransId="{F00AA74F-24A6-43B4-8A76-2600EC4E6546}" sibTransId="{E34B523F-3C57-46E1-9676-26D8D5A77CEF}"/>
    <dgm:cxn modelId="{41434C2D-8476-460E-A010-8FBE4217296C}" srcId="{2B82064E-E393-438A-B62E-CBD410E92F90}" destId="{60A19204-CA59-4A0C-960C-73A139C4759F}" srcOrd="0" destOrd="0" parTransId="{F75DB18D-03F7-4E44-B6EB-6B2517663A22}" sibTransId="{842FF3F8-7AC1-4BCD-B6A5-E684DFA93D16}"/>
    <dgm:cxn modelId="{C2B57365-E8B5-4970-BE3A-AC86D02587E8}" type="presOf" srcId="{2B82064E-E393-438A-B62E-CBD410E92F90}" destId="{6895E49A-49D7-46B6-A9AB-0915BA69D814}" srcOrd="0" destOrd="0" presId="urn:microsoft.com/office/officeart/2009/3/layout/StepUpProcess"/>
    <dgm:cxn modelId="{266342CE-FABE-470F-9D59-D1264E9DB2D9}" type="presOf" srcId="{60A19204-CA59-4A0C-960C-73A139C4759F}" destId="{C3AAE36D-7E6D-4D08-A767-35B74CC58690}" srcOrd="0" destOrd="0" presId="urn:microsoft.com/office/officeart/2009/3/layout/StepUpProcess"/>
    <dgm:cxn modelId="{A929A285-7ADB-455A-92CB-00F257F34EF8}" type="presOf" srcId="{B2552414-04D9-4B76-92FD-A6EC57548B0D}" destId="{3444B164-9190-449A-9F0C-BFC4D55FE8C8}" srcOrd="0" destOrd="0" presId="urn:microsoft.com/office/officeart/2009/3/layout/StepUpProcess"/>
    <dgm:cxn modelId="{FF6EA38E-D2FC-426D-B9C5-751F3032C5EF}" type="presParOf" srcId="{6895E49A-49D7-46B6-A9AB-0915BA69D814}" destId="{981358B8-1347-43D2-BC9B-B11A59430AB5}" srcOrd="0" destOrd="0" presId="urn:microsoft.com/office/officeart/2009/3/layout/StepUpProcess"/>
    <dgm:cxn modelId="{7ECF202E-A791-4885-9A89-54B3CBB08B87}" type="presParOf" srcId="{981358B8-1347-43D2-BC9B-B11A59430AB5}" destId="{832A38E4-7B69-41EE-B799-498B4327D827}" srcOrd="0" destOrd="0" presId="urn:microsoft.com/office/officeart/2009/3/layout/StepUpProcess"/>
    <dgm:cxn modelId="{A0472BC2-87DD-48B9-A638-462CCA592290}" type="presParOf" srcId="{981358B8-1347-43D2-BC9B-B11A59430AB5}" destId="{C3AAE36D-7E6D-4D08-A767-35B74CC58690}" srcOrd="1" destOrd="0" presId="urn:microsoft.com/office/officeart/2009/3/layout/StepUpProcess"/>
    <dgm:cxn modelId="{B8E62F05-B82C-464F-A843-ED55CC7D6BA5}" type="presParOf" srcId="{981358B8-1347-43D2-BC9B-B11A59430AB5}" destId="{6C2F6B8C-9EFA-4CAE-94C4-7BE1E27CB877}" srcOrd="2" destOrd="0" presId="urn:microsoft.com/office/officeart/2009/3/layout/StepUpProcess"/>
    <dgm:cxn modelId="{D2E01CF2-B248-458F-94DC-98F4AF14F983}" type="presParOf" srcId="{6895E49A-49D7-46B6-A9AB-0915BA69D814}" destId="{4E749F84-C3B9-4ADF-987A-0E0F49D4ED13}" srcOrd="1" destOrd="0" presId="urn:microsoft.com/office/officeart/2009/3/layout/StepUpProcess"/>
    <dgm:cxn modelId="{DC517E49-4C8B-4D72-B1BC-6CAB5E52B2B9}" type="presParOf" srcId="{4E749F84-C3B9-4ADF-987A-0E0F49D4ED13}" destId="{4887E529-3A87-4CB4-A567-B7C1A715528B}" srcOrd="0" destOrd="0" presId="urn:microsoft.com/office/officeart/2009/3/layout/StepUpProcess"/>
    <dgm:cxn modelId="{BB8FAEEF-CED9-44AA-9DF3-D0A08A6FF0BE}" type="presParOf" srcId="{6895E49A-49D7-46B6-A9AB-0915BA69D814}" destId="{F5E18FA9-8BE6-4706-885E-0E680516E414}" srcOrd="2" destOrd="0" presId="urn:microsoft.com/office/officeart/2009/3/layout/StepUpProcess"/>
    <dgm:cxn modelId="{B4BB59ED-1E12-4B6D-B293-C6385D97FA97}" type="presParOf" srcId="{F5E18FA9-8BE6-4706-885E-0E680516E414}" destId="{159C276E-DB11-4167-95E9-56DE3B99518F}" srcOrd="0" destOrd="0" presId="urn:microsoft.com/office/officeart/2009/3/layout/StepUpProcess"/>
    <dgm:cxn modelId="{A649F7C4-E9EE-462B-AD0F-7852DBB9940B}" type="presParOf" srcId="{F5E18FA9-8BE6-4706-885E-0E680516E414}" destId="{3444B164-9190-449A-9F0C-BFC4D55FE8C8}" srcOrd="1" destOrd="0" presId="urn:microsoft.com/office/officeart/2009/3/layout/StepUpProcess"/>
    <dgm:cxn modelId="{982A307C-3E7B-4127-BC95-1B5B531DD308}" type="presParOf" srcId="{F5E18FA9-8BE6-4706-885E-0E680516E414}" destId="{840B8E5C-4802-4190-91A1-3B7588598126}" srcOrd="2" destOrd="0" presId="urn:microsoft.com/office/officeart/2009/3/layout/StepUpProcess"/>
    <dgm:cxn modelId="{2ABDF33F-4E76-4D0F-BA27-B91D7E701B74}" type="presParOf" srcId="{6895E49A-49D7-46B6-A9AB-0915BA69D814}" destId="{C505880A-9893-44AA-943F-F3E7E3306EC4}" srcOrd="3" destOrd="0" presId="urn:microsoft.com/office/officeart/2009/3/layout/StepUpProcess"/>
    <dgm:cxn modelId="{A8E25DD4-A229-4E52-8199-FF851CDB0650}" type="presParOf" srcId="{C505880A-9893-44AA-943F-F3E7E3306EC4}" destId="{629B357A-76EB-4E09-8C1E-B0A7DBBAEDD4}" srcOrd="0" destOrd="0" presId="urn:microsoft.com/office/officeart/2009/3/layout/StepUpProcess"/>
    <dgm:cxn modelId="{E59226A2-1FF8-436B-A031-D302BC2C497E}" type="presParOf" srcId="{6895E49A-49D7-46B6-A9AB-0915BA69D814}" destId="{A976D309-E8C1-4904-9B04-9CDEC2B36767}" srcOrd="4" destOrd="0" presId="urn:microsoft.com/office/officeart/2009/3/layout/StepUpProcess"/>
    <dgm:cxn modelId="{DC3462A9-399F-4206-867E-6FBDF8E4989F}" type="presParOf" srcId="{A976D309-E8C1-4904-9B04-9CDEC2B36767}" destId="{D8F35034-9A3E-4FBE-A8C9-C227C621A3BD}" srcOrd="0" destOrd="0" presId="urn:microsoft.com/office/officeart/2009/3/layout/StepUpProcess"/>
    <dgm:cxn modelId="{0C89BB03-111A-449D-921A-5A6FCFC7A13C}" type="presParOf" srcId="{A976D309-E8C1-4904-9B04-9CDEC2B36767}" destId="{9182E75A-D8B8-44AE-B9A2-C3B76627C7A2}" srcOrd="1" destOrd="0" presId="urn:microsoft.com/office/officeart/2009/3/layout/StepUpProcess"/>
    <dgm:cxn modelId="{91BCBD24-CFE7-4CD5-8EE7-AF7B703F8C4D}" type="presParOf" srcId="{A976D309-E8C1-4904-9B04-9CDEC2B36767}" destId="{53B51150-A80D-4B64-97E4-0969A3E664C0}" srcOrd="2" destOrd="0" presId="urn:microsoft.com/office/officeart/2009/3/layout/StepUpProcess"/>
    <dgm:cxn modelId="{6EE6D1EC-DA61-4CE5-8723-16BFF2ED5A62}" type="presParOf" srcId="{6895E49A-49D7-46B6-A9AB-0915BA69D814}" destId="{CBB34C50-78B3-40EE-8DD9-05AB0816AB5C}" srcOrd="5" destOrd="0" presId="urn:microsoft.com/office/officeart/2009/3/layout/StepUpProcess"/>
    <dgm:cxn modelId="{5A036FDD-DB47-4163-8CAC-F9573D9E3598}" type="presParOf" srcId="{CBB34C50-78B3-40EE-8DD9-05AB0816AB5C}" destId="{4C7E0470-7F41-4E86-B66A-C7F3F7133950}" srcOrd="0" destOrd="0" presId="urn:microsoft.com/office/officeart/2009/3/layout/StepUpProcess"/>
    <dgm:cxn modelId="{4C302AFF-C637-44E2-8C23-35A6E8279748}" type="presParOf" srcId="{6895E49A-49D7-46B6-A9AB-0915BA69D814}" destId="{F923D522-15C5-4879-8E01-2972430A7087}" srcOrd="6" destOrd="0" presId="urn:microsoft.com/office/officeart/2009/3/layout/StepUpProcess"/>
    <dgm:cxn modelId="{141854E6-7685-4E8E-BB5A-83C3EAB7A263}" type="presParOf" srcId="{F923D522-15C5-4879-8E01-2972430A7087}" destId="{C2762AE5-0A24-4DE2-BF69-7AA8AE4121F2}" srcOrd="0" destOrd="0" presId="urn:microsoft.com/office/officeart/2009/3/layout/StepUpProcess"/>
    <dgm:cxn modelId="{9BA4177A-2AD2-4A1D-8709-A385163AEDD1}" type="presParOf" srcId="{F923D522-15C5-4879-8E01-2972430A7087}" destId="{E57218D6-75B7-4373-B101-593FA992E780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2A38E4-7B69-41EE-B799-498B4327D827}">
      <dsp:nvSpPr>
        <dsp:cNvPr id="0" name=""/>
        <dsp:cNvSpPr/>
      </dsp:nvSpPr>
      <dsp:spPr>
        <a:xfrm rot="5400000">
          <a:off x="343893" y="1910061"/>
          <a:ext cx="1028087" cy="1710714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AAE36D-7E6D-4D08-A767-35B74CC58690}">
      <dsp:nvSpPr>
        <dsp:cNvPr id="0" name=""/>
        <dsp:cNvSpPr/>
      </dsp:nvSpPr>
      <dsp:spPr>
        <a:xfrm>
          <a:off x="172280" y="2421196"/>
          <a:ext cx="1544442" cy="1353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Browser Defaults</a:t>
          </a:r>
          <a:endParaRPr lang="en-US" sz="2400" kern="1200" dirty="0"/>
        </a:p>
      </dsp:txBody>
      <dsp:txXfrm>
        <a:off x="172280" y="2421196"/>
        <a:ext cx="1544442" cy="1353794"/>
      </dsp:txXfrm>
    </dsp:sp>
    <dsp:sp modelId="{6C2F6B8C-9EFA-4CAE-94C4-7BE1E27CB877}">
      <dsp:nvSpPr>
        <dsp:cNvPr id="0" name=""/>
        <dsp:cNvSpPr/>
      </dsp:nvSpPr>
      <dsp:spPr>
        <a:xfrm>
          <a:off x="1425318" y="1784117"/>
          <a:ext cx="291404" cy="291404"/>
        </a:xfrm>
        <a:prstGeom prst="triangle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9C276E-DB11-4167-95E9-56DE3B99518F}">
      <dsp:nvSpPr>
        <dsp:cNvPr id="0" name=""/>
        <dsp:cNvSpPr/>
      </dsp:nvSpPr>
      <dsp:spPr>
        <a:xfrm rot="5400000">
          <a:off x="2234592" y="1442206"/>
          <a:ext cx="1028087" cy="1710714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44B164-9190-449A-9F0C-BFC4D55FE8C8}">
      <dsp:nvSpPr>
        <dsp:cNvPr id="0" name=""/>
        <dsp:cNvSpPr/>
      </dsp:nvSpPr>
      <dsp:spPr>
        <a:xfrm>
          <a:off x="2062979" y="1953341"/>
          <a:ext cx="1544442" cy="1353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External (Imported) Styles</a:t>
          </a:r>
          <a:endParaRPr lang="en-US" sz="2400" kern="1200" dirty="0"/>
        </a:p>
      </dsp:txBody>
      <dsp:txXfrm>
        <a:off x="2062979" y="1953341"/>
        <a:ext cx="1544442" cy="1353794"/>
      </dsp:txXfrm>
    </dsp:sp>
    <dsp:sp modelId="{840B8E5C-4802-4190-91A1-3B7588598126}">
      <dsp:nvSpPr>
        <dsp:cNvPr id="0" name=""/>
        <dsp:cNvSpPr/>
      </dsp:nvSpPr>
      <dsp:spPr>
        <a:xfrm>
          <a:off x="3316017" y="1316261"/>
          <a:ext cx="291404" cy="291404"/>
        </a:xfrm>
        <a:prstGeom prst="triangle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F35034-9A3E-4FBE-A8C9-C227C621A3BD}">
      <dsp:nvSpPr>
        <dsp:cNvPr id="0" name=""/>
        <dsp:cNvSpPr/>
      </dsp:nvSpPr>
      <dsp:spPr>
        <a:xfrm rot="5400000">
          <a:off x="4125291" y="974351"/>
          <a:ext cx="1028087" cy="1710714"/>
        </a:xfrm>
        <a:prstGeom prst="corner">
          <a:avLst>
            <a:gd name="adj1" fmla="val 16120"/>
            <a:gd name="adj2" fmla="val 161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82E75A-D8B8-44AE-B9A2-C3B76627C7A2}">
      <dsp:nvSpPr>
        <dsp:cNvPr id="0" name=""/>
        <dsp:cNvSpPr/>
      </dsp:nvSpPr>
      <dsp:spPr>
        <a:xfrm>
          <a:off x="3953678" y="1485485"/>
          <a:ext cx="1544442" cy="1353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Embedded Styles</a:t>
          </a:r>
          <a:endParaRPr lang="en-US" sz="2400" kern="1200" dirty="0"/>
        </a:p>
      </dsp:txBody>
      <dsp:txXfrm>
        <a:off x="3953678" y="1485485"/>
        <a:ext cx="1544442" cy="1353794"/>
      </dsp:txXfrm>
    </dsp:sp>
    <dsp:sp modelId="{53B51150-A80D-4B64-97E4-0969A3E664C0}">
      <dsp:nvSpPr>
        <dsp:cNvPr id="0" name=""/>
        <dsp:cNvSpPr/>
      </dsp:nvSpPr>
      <dsp:spPr>
        <a:xfrm>
          <a:off x="5206716" y="848406"/>
          <a:ext cx="291404" cy="291404"/>
        </a:xfrm>
        <a:prstGeom prst="triangle">
          <a:avLst>
            <a:gd name="adj" fmla="val 1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762AE5-0A24-4DE2-BF69-7AA8AE4121F2}">
      <dsp:nvSpPr>
        <dsp:cNvPr id="0" name=""/>
        <dsp:cNvSpPr/>
      </dsp:nvSpPr>
      <dsp:spPr>
        <a:xfrm rot="5400000">
          <a:off x="6015990" y="506495"/>
          <a:ext cx="1028087" cy="1710714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7218D6-75B7-4373-B101-593FA992E780}">
      <dsp:nvSpPr>
        <dsp:cNvPr id="0" name=""/>
        <dsp:cNvSpPr/>
      </dsp:nvSpPr>
      <dsp:spPr>
        <a:xfrm>
          <a:off x="5844377" y="1017630"/>
          <a:ext cx="1544442" cy="1353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Inline Styles</a:t>
          </a:r>
          <a:endParaRPr lang="en-US" sz="2400" kern="1200" dirty="0"/>
        </a:p>
      </dsp:txBody>
      <dsp:txXfrm>
        <a:off x="5844377" y="1017630"/>
        <a:ext cx="1544442" cy="13537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871D3E-EE08-43E2-A8CB-93FC924B0244}" type="datetimeFigureOut">
              <a:rPr lang="en-US" smtClean="0"/>
              <a:t>25/6/2015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3AAAAE-ED54-4873-931E-86604D8A7D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017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@font-face</a:t>
            </a:r>
            <a:r>
              <a:rPr lang="en-US" baseline="0" dirty="0" smtClean="0"/>
              <a:t> allows you to load web fonts instead of just relying on the system fonts installed on a machine.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6180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798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79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79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79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79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798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798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798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798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79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7830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798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798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798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798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79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=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715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488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07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442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342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79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327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80D37-955F-4255-AD4D-D2F706DADE11}" type="datetimeFigureOut">
              <a:rPr lang="en-US" smtClean="0"/>
              <a:t>25/6/2015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32FDE-21B8-47D4-AC0B-02E3CC33C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547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80D37-955F-4255-AD4D-D2F706DADE11}" type="datetimeFigureOut">
              <a:rPr lang="en-US" smtClean="0"/>
              <a:t>25/6/2015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32FDE-21B8-47D4-AC0B-02E3CC33C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466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21969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80D37-955F-4255-AD4D-D2F706DADE11}" type="datetimeFigureOut">
              <a:rPr lang="en-US" smtClean="0"/>
              <a:t>25/6/2015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32FDE-21B8-47D4-AC0B-02E3CC33C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86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80D37-955F-4255-AD4D-D2F706DADE11}" type="datetimeFigureOut">
              <a:rPr lang="en-US" smtClean="0"/>
              <a:t>25/6/2015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32FDE-21B8-47D4-AC0B-02E3CC33C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484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80D37-955F-4255-AD4D-D2F706DADE11}" type="datetimeFigureOut">
              <a:rPr lang="en-US" smtClean="0"/>
              <a:t>25/6/2015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32FDE-21B8-47D4-AC0B-02E3CC33C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706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7" y="1825625"/>
            <a:ext cx="2900363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825625"/>
            <a:ext cx="2900363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80D37-955F-4255-AD4D-D2F706DADE11}" type="datetimeFigureOut">
              <a:rPr lang="en-US" smtClean="0"/>
              <a:t>25/6/2015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32FDE-21B8-47D4-AC0B-02E3CC33C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98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80D37-955F-4255-AD4D-D2F706DADE11}" type="datetimeFigureOut">
              <a:rPr lang="en-US" smtClean="0"/>
              <a:t>25/6/2015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32FDE-21B8-47D4-AC0B-02E3CC33C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27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80D37-955F-4255-AD4D-D2F706DADE11}" type="datetimeFigureOut">
              <a:rPr lang="en-US" smtClean="0"/>
              <a:t>25/6/2015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32FDE-21B8-47D4-AC0B-02E3CC33C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54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80D37-955F-4255-AD4D-D2F706DADE11}" type="datetimeFigureOut">
              <a:rPr lang="en-US" smtClean="0"/>
              <a:t>25/6/2015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32FDE-21B8-47D4-AC0B-02E3CC33C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496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80D37-955F-4255-AD4D-D2F706DADE11}" type="datetimeFigureOut">
              <a:rPr lang="en-US" smtClean="0"/>
              <a:t>25/6/2015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32FDE-21B8-47D4-AC0B-02E3CC33C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50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80D37-955F-4255-AD4D-D2F706DADE11}" type="datetimeFigureOut">
              <a:rPr lang="en-US" smtClean="0"/>
              <a:t>25/6/2015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32FDE-21B8-47D4-AC0B-02E3CC33C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83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80D37-955F-4255-AD4D-D2F706DADE11}" type="datetimeFigureOut">
              <a:rPr lang="en-US" smtClean="0"/>
              <a:t>25/6/2015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32FDE-21B8-47D4-AC0B-02E3CC33C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68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tmp"/><Relationship Id="rId4" Type="http://schemas.openxmlformats.org/officeDocument/2006/relationships/image" Target="../media/image27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tmp"/><Relationship Id="rId5" Type="http://schemas.openxmlformats.org/officeDocument/2006/relationships/image" Target="../media/image37.tmp"/><Relationship Id="rId4" Type="http://schemas.openxmlformats.org/officeDocument/2006/relationships/image" Target="../media/image36.tm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tmp"/><Relationship Id="rId3" Type="http://schemas.openxmlformats.org/officeDocument/2006/relationships/image" Target="../media/image39.png"/><Relationship Id="rId7" Type="http://schemas.microsoft.com/office/2007/relationships/hdphoto" Target="../media/hdphoto3.wdp"/><Relationship Id="rId12" Type="http://schemas.openxmlformats.org/officeDocument/2006/relationships/image" Target="../media/image45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4.tmp"/><Relationship Id="rId5" Type="http://schemas.openxmlformats.org/officeDocument/2006/relationships/image" Target="../media/image40.tmp"/><Relationship Id="rId10" Type="http://schemas.microsoft.com/office/2007/relationships/hdphoto" Target="../media/hdphoto4.wdp"/><Relationship Id="rId4" Type="http://schemas.microsoft.com/office/2007/relationships/hdphoto" Target="../media/hdphoto2.wdp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tmp"/><Relationship Id="rId4" Type="http://schemas.openxmlformats.org/officeDocument/2006/relationships/image" Target="../media/image4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2.bp.blogspot.com/-5Bl9q1Lpd9Y/Ub9AZd3PTWI/AAAAAAAAAeA/oZ_TsPG6U4w/s1600/css+sty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1" y="1295403"/>
            <a:ext cx="773430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40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67400" y="152402"/>
            <a:ext cx="3276600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 PROPERTIES - BACKGROUND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31668" y="839823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Candara" panose="020E0502030303020204" pitchFamily="34" charset="0"/>
              </a:rPr>
              <a:t>body { </a:t>
            </a:r>
          </a:p>
          <a:p>
            <a:r>
              <a:rPr lang="en-US" dirty="0">
                <a:solidFill>
                  <a:schemeClr val="accent2"/>
                </a:solidFill>
                <a:latin typeface="Candara" panose="020E0502030303020204" pitchFamily="34" charset="0"/>
              </a:rPr>
              <a:t>      background-image: </a:t>
            </a:r>
            <a:r>
              <a:rPr lang="en-US" dirty="0" err="1">
                <a:solidFill>
                  <a:schemeClr val="accent2"/>
                </a:solidFill>
                <a:latin typeface="Candara" panose="020E0502030303020204" pitchFamily="34" charset="0"/>
              </a:rPr>
              <a:t>url</a:t>
            </a:r>
            <a:r>
              <a:rPr lang="en-US" dirty="0">
                <a:solidFill>
                  <a:schemeClr val="accent2"/>
                </a:solidFill>
                <a:latin typeface="Candara" panose="020E0502030303020204" pitchFamily="34" charset="0"/>
              </a:rPr>
              <a:t>(background.png);</a:t>
            </a:r>
          </a:p>
          <a:p>
            <a:r>
              <a:rPr lang="en-US" dirty="0">
                <a:solidFill>
                  <a:schemeClr val="accent2"/>
                </a:solidFill>
                <a:latin typeface="Candara" panose="020E0502030303020204" pitchFamily="34" charset="0"/>
              </a:rPr>
              <a:t>      background-repeat: no-repeat; </a:t>
            </a:r>
          </a:p>
          <a:p>
            <a:r>
              <a:rPr lang="en-US" dirty="0">
                <a:solidFill>
                  <a:schemeClr val="accent2"/>
                </a:solidFill>
                <a:latin typeface="Candara" panose="020E0502030303020204" pitchFamily="34" charset="0"/>
              </a:rPr>
              <a:t>}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54" y="2209800"/>
            <a:ext cx="2404753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8600" y="1162988"/>
            <a:ext cx="2201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* By default images tile (repeat)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46" y="4572001"/>
            <a:ext cx="2415111" cy="2047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263834"/>
            <a:ext cx="4938712" cy="4324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195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69757" y="152403"/>
            <a:ext cx="3474244" cy="584775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 PROPERTIES - 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 FAVORITES ICON / LIST MARKERS</a:t>
            </a:r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44" y="1219201"/>
            <a:ext cx="3733311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04803" y="3657602"/>
            <a:ext cx="37365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ndara" panose="020E0502030303020204" pitchFamily="34" charset="0"/>
              </a:rPr>
              <a:t>&lt;link </a:t>
            </a:r>
            <a:r>
              <a:rPr lang="en-US" b="1" dirty="0" err="1">
                <a:solidFill>
                  <a:schemeClr val="accent2"/>
                </a:solidFill>
                <a:latin typeface="Candara" panose="020E0502030303020204" pitchFamily="34" charset="0"/>
              </a:rPr>
              <a:t>rel</a:t>
            </a:r>
            <a:r>
              <a:rPr lang="en-US" b="1" dirty="0">
                <a:solidFill>
                  <a:schemeClr val="accent2"/>
                </a:solidFill>
                <a:latin typeface="Candara" panose="020E0502030303020204" pitchFamily="34" charset="0"/>
              </a:rPr>
              <a:t>="icon" </a:t>
            </a:r>
            <a:r>
              <a:rPr lang="en-US" b="1" dirty="0" err="1">
                <a:solidFill>
                  <a:schemeClr val="accent2"/>
                </a:solidFill>
                <a:latin typeface="Candara" panose="020E0502030303020204" pitchFamily="34" charset="0"/>
              </a:rPr>
              <a:t>href</a:t>
            </a:r>
            <a:r>
              <a:rPr lang="en-US" b="1" dirty="0">
                <a:solidFill>
                  <a:schemeClr val="accent2"/>
                </a:solidFill>
                <a:latin typeface="Candara" panose="020E0502030303020204" pitchFamily="34" charset="0"/>
              </a:rPr>
              <a:t>="favicon.ico" type="image/x-icon" /&gt;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65246" y="4648203"/>
            <a:ext cx="2066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* Generally of size 16px x 16px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184843" y="3519101"/>
            <a:ext cx="3733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  <a:latin typeface="Candara" panose="020E0502030303020204" pitchFamily="34" charset="0"/>
              </a:rPr>
              <a:t>ul</a:t>
            </a:r>
            <a:r>
              <a:rPr lang="en-US" b="1" dirty="0">
                <a:solidFill>
                  <a:schemeClr val="accent2"/>
                </a:solidFill>
                <a:latin typeface="Candara" panose="020E0502030303020204" pitchFamily="34" charset="0"/>
              </a:rPr>
              <a:t> {  </a:t>
            </a:r>
          </a:p>
          <a:p>
            <a:r>
              <a:rPr lang="en-US" b="1" dirty="0">
                <a:solidFill>
                  <a:schemeClr val="accent2"/>
                </a:solidFill>
                <a:latin typeface="Candara" panose="020E0502030303020204" pitchFamily="34" charset="0"/>
              </a:rPr>
              <a:t>   list-style-image: </a:t>
            </a:r>
            <a:r>
              <a:rPr lang="en-US" b="1" dirty="0" err="1">
                <a:solidFill>
                  <a:schemeClr val="accent2"/>
                </a:solidFill>
                <a:latin typeface="Candara" panose="020E0502030303020204" pitchFamily="34" charset="0"/>
              </a:rPr>
              <a:t>url</a:t>
            </a:r>
            <a:r>
              <a:rPr lang="en-US" b="1" dirty="0">
                <a:solidFill>
                  <a:schemeClr val="accent2"/>
                </a:solidFill>
                <a:latin typeface="Candara" panose="020E0502030303020204" pitchFamily="34" charset="0"/>
              </a:rPr>
              <a:t>(flower.png); </a:t>
            </a:r>
          </a:p>
          <a:p>
            <a:r>
              <a:rPr lang="en-US" b="1" dirty="0">
                <a:solidFill>
                  <a:schemeClr val="accent2"/>
                </a:solidFill>
                <a:latin typeface="Candara" panose="020E0502030303020204" pitchFamily="34" charset="0"/>
              </a:rPr>
              <a:t>}</a:t>
            </a: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843" y="1626295"/>
            <a:ext cx="2286000" cy="116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664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34200" y="152402"/>
            <a:ext cx="2209800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 FONT PROPERTIES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342900" y="914404"/>
          <a:ext cx="8382000" cy="57149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9800"/>
                <a:gridCol w="6172200"/>
              </a:tblGrid>
              <a:tr h="48985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accent2"/>
                          </a:solidFill>
                          <a:latin typeface="Candara" panose="020E0502030303020204" pitchFamily="34" charset="0"/>
                        </a:rPr>
                        <a:t>font-family</a:t>
                      </a:r>
                      <a:endParaRPr lang="en-US" sz="1600" b="1" dirty="0">
                        <a:solidFill>
                          <a:schemeClr val="accent2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 smtClean="0">
                          <a:latin typeface="Candara" panose="020E0502030303020204" pitchFamily="34" charset="0"/>
                        </a:rPr>
                        <a:t>Arial | Helvetica | sans-serif </a:t>
                      </a:r>
                      <a:r>
                        <a:rPr lang="en-US" sz="120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ndara" panose="020E0502030303020204" pitchFamily="34" charset="0"/>
                        </a:rPr>
                        <a:t>(can be other font families.</a:t>
                      </a:r>
                      <a:r>
                        <a:rPr lang="en-US" sz="1200" i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ndara" panose="020E0502030303020204" pitchFamily="34" charset="0"/>
                        </a:rPr>
                        <a:t> last is the fallback</a:t>
                      </a:r>
                      <a:r>
                        <a:rPr lang="en-US" sz="120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ndara" panose="020E0502030303020204" pitchFamily="34" charset="0"/>
                        </a:rPr>
                        <a:t>)</a:t>
                      </a:r>
                      <a:endParaRPr lang="en-US" sz="15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985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accent2"/>
                          </a:solidFill>
                          <a:latin typeface="Candara" panose="020E0502030303020204" pitchFamily="34" charset="0"/>
                        </a:rPr>
                        <a:t>font –size</a:t>
                      </a:r>
                      <a:endParaRPr lang="en-US" sz="1600" b="1" dirty="0">
                        <a:solidFill>
                          <a:schemeClr val="accent2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1" dirty="0" smtClean="0">
                          <a:latin typeface="Candara" panose="020E0502030303020204" pitchFamily="34" charset="0"/>
                        </a:rPr>
                        <a:t>90%</a:t>
                      </a:r>
                      <a:r>
                        <a:rPr lang="en-US" sz="1500" dirty="0" smtClean="0">
                          <a:latin typeface="Candara" panose="020E0502030303020204" pitchFamily="34" charset="0"/>
                        </a:rPr>
                        <a:t> OR</a:t>
                      </a:r>
                      <a:r>
                        <a:rPr lang="en-US" sz="1500" baseline="0" dirty="0" smtClean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500" b="1" baseline="0" dirty="0" smtClean="0">
                          <a:latin typeface="Candara" panose="020E0502030303020204" pitchFamily="34" charset="0"/>
                        </a:rPr>
                        <a:t>35px</a:t>
                      </a:r>
                      <a:r>
                        <a:rPr lang="en-US" sz="1500" baseline="0" dirty="0" smtClean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i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ndara" panose="020E0502030303020204" pitchFamily="34" charset="0"/>
                        </a:rPr>
                        <a:t>(can be given as % or pixels)</a:t>
                      </a:r>
                      <a:endParaRPr lang="en-US" sz="12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5517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accent2"/>
                          </a:solidFill>
                          <a:latin typeface="Candara" panose="020E0502030303020204" pitchFamily="34" charset="0"/>
                        </a:rPr>
                        <a:t>font-weight</a:t>
                      </a:r>
                      <a:endParaRPr lang="en-US" sz="1600" b="1" dirty="0">
                        <a:solidFill>
                          <a:schemeClr val="accent2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i="0" dirty="0" smtClean="0">
                          <a:latin typeface="Candara" panose="020E0502030303020204" pitchFamily="34" charset="0"/>
                        </a:rPr>
                        <a:t>bold</a:t>
                      </a:r>
                      <a:r>
                        <a:rPr lang="en-US" sz="1500" i="0" baseline="0" dirty="0" smtClean="0">
                          <a:latin typeface="Candara" panose="020E0502030303020204" pitchFamily="34" charset="0"/>
                        </a:rPr>
                        <a:t> | bolder | light | lighter | normal | inherit | 100-900 </a:t>
                      </a:r>
                      <a:r>
                        <a:rPr lang="en-US" sz="1200" i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ndara" panose="020E0502030303020204" pitchFamily="34" charset="0"/>
                        </a:rPr>
                        <a:t>(in increments of 100)</a:t>
                      </a:r>
                      <a:endParaRPr lang="en-US" sz="15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5517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accent2"/>
                          </a:solidFill>
                          <a:latin typeface="Candara" panose="020E0502030303020204" pitchFamily="34" charset="0"/>
                        </a:rPr>
                        <a:t>font-style</a:t>
                      </a:r>
                      <a:endParaRPr lang="en-US" sz="1600" b="1" dirty="0">
                        <a:solidFill>
                          <a:schemeClr val="accent2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i="0" dirty="0" smtClean="0">
                          <a:latin typeface="Candara" panose="020E0502030303020204" pitchFamily="34" charset="0"/>
                        </a:rPr>
                        <a:t>normal |</a:t>
                      </a:r>
                      <a:r>
                        <a:rPr lang="en-US" sz="1500" i="0" baseline="0" dirty="0" smtClean="0">
                          <a:latin typeface="Candara" panose="020E0502030303020204" pitchFamily="34" charset="0"/>
                        </a:rPr>
                        <a:t> italic | oblique</a:t>
                      </a:r>
                      <a:endParaRPr lang="en-US" sz="1500" i="0" dirty="0"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5517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accent2"/>
                          </a:solidFill>
                          <a:latin typeface="Candara" panose="020E0502030303020204" pitchFamily="34" charset="0"/>
                        </a:rPr>
                        <a:t>@font-face</a:t>
                      </a:r>
                      <a:endParaRPr lang="en-US" sz="1600" b="1" dirty="0">
                        <a:solidFill>
                          <a:schemeClr val="accent2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i="0" dirty="0" smtClean="0">
                          <a:latin typeface="Candara" panose="020E0502030303020204" pitchFamily="34" charset="0"/>
                        </a:rPr>
                        <a:t>font-family | </a:t>
                      </a:r>
                      <a:r>
                        <a:rPr lang="en-US" sz="1500" i="0" dirty="0" err="1" smtClean="0">
                          <a:latin typeface="Candara" panose="020E0502030303020204" pitchFamily="34" charset="0"/>
                        </a:rPr>
                        <a:t>src</a:t>
                      </a:r>
                      <a:r>
                        <a:rPr lang="en-US" sz="1500" i="0" dirty="0" smtClean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ndara" panose="020E0502030303020204" pitchFamily="34" charset="0"/>
                        </a:rPr>
                        <a:t>(e.g. something like </a:t>
                      </a:r>
                      <a:r>
                        <a:rPr lang="en-US" sz="1200" i="1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ndara" panose="020E0502030303020204" pitchFamily="34" charset="0"/>
                        </a:rPr>
                        <a:t>url</a:t>
                      </a:r>
                      <a:r>
                        <a:rPr lang="en-US" sz="120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ndara" panose="020E0502030303020204" pitchFamily="34" charset="0"/>
                        </a:rPr>
                        <a:t>(</a:t>
                      </a:r>
                      <a:r>
                        <a:rPr lang="en-US" sz="1200" i="1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ndara" panose="020E0502030303020204" pitchFamily="34" charset="0"/>
                        </a:rPr>
                        <a:t>webfont.woff</a:t>
                      </a:r>
                      <a:r>
                        <a:rPr lang="en-US" sz="120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ndara" panose="020E0502030303020204" pitchFamily="34" charset="0"/>
                        </a:rPr>
                        <a:t>))</a:t>
                      </a:r>
                      <a:endParaRPr lang="en-US" sz="12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985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accent2"/>
                          </a:solidFill>
                          <a:latin typeface="Candara" panose="020E0502030303020204" pitchFamily="34" charset="0"/>
                        </a:rPr>
                        <a:t>line-height</a:t>
                      </a:r>
                      <a:endParaRPr lang="en-US" sz="1600" b="1" dirty="0">
                        <a:solidFill>
                          <a:schemeClr val="accent2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 smtClean="0">
                          <a:latin typeface="Candara" panose="020E0502030303020204" pitchFamily="34" charset="0"/>
                        </a:rPr>
                        <a:t>normal</a:t>
                      </a:r>
                      <a:r>
                        <a:rPr lang="en-US" sz="1500" baseline="0" dirty="0" smtClean="0">
                          <a:latin typeface="Candara" panose="020E0502030303020204" pitchFamily="34" charset="0"/>
                        </a:rPr>
                        <a:t> | 3.5 </a:t>
                      </a:r>
                      <a:r>
                        <a:rPr lang="en-US" sz="12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ndara" panose="020E0502030303020204" pitchFamily="34" charset="0"/>
                        </a:rPr>
                        <a:t>(relative to element’s font size) </a:t>
                      </a:r>
                      <a:r>
                        <a:rPr lang="en-US" sz="1500" baseline="0" dirty="0" smtClean="0">
                          <a:latin typeface="Candara" panose="020E0502030303020204" pitchFamily="34" charset="0"/>
                        </a:rPr>
                        <a:t>| 3em |  34% </a:t>
                      </a:r>
                      <a:r>
                        <a:rPr kumimoji="0" 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Candara" panose="020E0502030303020204" pitchFamily="34" charset="0"/>
                        </a:rPr>
                        <a:t>(relative to element’s font size) </a:t>
                      </a:r>
                      <a:endParaRPr lang="en-US" sz="1500" dirty="0"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985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accent2"/>
                          </a:solidFill>
                          <a:latin typeface="Candara" panose="020E0502030303020204" pitchFamily="34" charset="0"/>
                        </a:rPr>
                        <a:t>text-align</a:t>
                      </a:r>
                      <a:endParaRPr lang="en-US" sz="1600" b="1" dirty="0">
                        <a:solidFill>
                          <a:schemeClr val="accent2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ndara" panose="020E0502030303020204" pitchFamily="34" charset="0"/>
                        </a:rPr>
                        <a:t>start | end | left | right | center | justify | match-parent | start end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5517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accent2"/>
                          </a:solidFill>
                          <a:latin typeface="Candara" panose="020E0502030303020204" pitchFamily="34" charset="0"/>
                        </a:rPr>
                        <a:t>text-indent</a:t>
                      </a:r>
                      <a:endParaRPr lang="en-US" sz="1600" b="1" dirty="0">
                        <a:solidFill>
                          <a:schemeClr val="accent2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i="0" dirty="0" smtClean="0">
                          <a:latin typeface="Candara" panose="020E0502030303020204" pitchFamily="34" charset="0"/>
                        </a:rPr>
                        <a:t>3mm |  30px | 15%</a:t>
                      </a:r>
                      <a:r>
                        <a:rPr lang="en-US" sz="1500" i="1" dirty="0" smtClean="0">
                          <a:latin typeface="Candara" panose="020E0502030303020204" pitchFamily="34" charset="0"/>
                        </a:rPr>
                        <a:t> </a:t>
                      </a:r>
                      <a:r>
                        <a:rPr kumimoji="0" 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Candara" panose="020E0502030303020204" pitchFamily="34" charset="0"/>
                        </a:rPr>
                        <a:t>(relative to element’s font size) </a:t>
                      </a: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500" i="1" dirty="0" smtClean="0">
                          <a:latin typeface="Candara" panose="020E0502030303020204" pitchFamily="34" charset="0"/>
                        </a:rPr>
                        <a:t>|  </a:t>
                      </a:r>
                      <a:r>
                        <a:rPr lang="en-US" sz="1500" i="0" dirty="0" smtClean="0">
                          <a:latin typeface="Candara" panose="020E0502030303020204" pitchFamily="34" charset="0"/>
                        </a:rPr>
                        <a:t>each-line</a:t>
                      </a:r>
                      <a:r>
                        <a:rPr lang="en-US" sz="1500" i="1" baseline="0" dirty="0" smtClean="0">
                          <a:latin typeface="Candara" panose="020E0502030303020204" pitchFamily="34" charset="0"/>
                        </a:rPr>
                        <a:t> | </a:t>
                      </a:r>
                      <a:r>
                        <a:rPr lang="en-US" sz="1500" i="1" dirty="0" smtClean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500" i="0" dirty="0" smtClean="0">
                          <a:latin typeface="Candara" panose="020E0502030303020204" pitchFamily="34" charset="0"/>
                        </a:rPr>
                        <a:t>hanging</a:t>
                      </a:r>
                      <a:endParaRPr lang="en-US" sz="1500" i="1" dirty="0"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5517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accent2"/>
                          </a:solidFill>
                          <a:latin typeface="Candara" panose="020E0502030303020204" pitchFamily="34" charset="0"/>
                        </a:rPr>
                        <a:t>letter-spacing</a:t>
                      </a:r>
                      <a:endParaRPr lang="en-US" sz="1600" b="1" dirty="0">
                        <a:solidFill>
                          <a:schemeClr val="accent2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i="0" dirty="0" smtClean="0">
                          <a:latin typeface="Candara" panose="020E0502030303020204" pitchFamily="34" charset="0"/>
                        </a:rPr>
                        <a:t>normal | initial | inherit | 3mm</a:t>
                      </a:r>
                      <a:r>
                        <a:rPr lang="en-US" sz="1500" i="0" baseline="0" dirty="0" smtClean="0">
                          <a:latin typeface="Candara" panose="020E0502030303020204" pitchFamily="34" charset="0"/>
                        </a:rPr>
                        <a:t> | </a:t>
                      </a:r>
                      <a:r>
                        <a:rPr lang="en-US" sz="1500" i="0" dirty="0" smtClean="0">
                          <a:latin typeface="Candara" panose="020E0502030303020204" pitchFamily="34" charset="0"/>
                        </a:rPr>
                        <a:t>3px</a:t>
                      </a:r>
                      <a:endParaRPr lang="en-US" sz="1500" i="0" dirty="0"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985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accent2"/>
                          </a:solidFill>
                          <a:latin typeface="Candara" panose="020E0502030303020204" pitchFamily="34" charset="0"/>
                        </a:rPr>
                        <a:t>width</a:t>
                      </a:r>
                      <a:endParaRPr lang="en-US" sz="1600" b="1" dirty="0">
                        <a:solidFill>
                          <a:schemeClr val="accent2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ndara" panose="020E0502030303020204" pitchFamily="34" charset="0"/>
                        </a:rPr>
                        <a:t>auto | inherit | 100% | 200px | 30em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985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accent2"/>
                          </a:solidFill>
                          <a:latin typeface="Candara" panose="020E0502030303020204" pitchFamily="34" charset="0"/>
                        </a:rPr>
                        <a:t>height</a:t>
                      </a:r>
                      <a:endParaRPr lang="en-US" sz="1600" b="1" dirty="0">
                        <a:solidFill>
                          <a:schemeClr val="accent2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ndara" panose="020E0502030303020204" pitchFamily="34" charset="0"/>
                        </a:rPr>
                        <a:t>auto | inherit | 100% | 200px | 30em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332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48600" y="152402"/>
            <a:ext cx="1295400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BOX MODEL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890235"/>
            <a:ext cx="6068272" cy="5077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400800" y="1143003"/>
            <a:ext cx="270535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44" indent="-285744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accent2"/>
                </a:solidFill>
                <a:latin typeface="Candara" panose="020E0502030303020204" pitchFamily="34" charset="0"/>
              </a:rPr>
              <a:t>Content</a:t>
            </a:r>
          </a:p>
          <a:p>
            <a:pPr marL="285744" indent="-285744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accent2"/>
                </a:solidFill>
                <a:latin typeface="Candara" panose="020E0502030303020204" pitchFamily="34" charset="0"/>
              </a:rPr>
              <a:t>Padding</a:t>
            </a:r>
          </a:p>
          <a:p>
            <a:pPr marL="285744" indent="-285744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accent2"/>
                </a:solidFill>
                <a:latin typeface="Candara" panose="020E0502030303020204" pitchFamily="34" charset="0"/>
              </a:rPr>
              <a:t>Border</a:t>
            </a:r>
          </a:p>
          <a:p>
            <a:pPr marL="285744" indent="-285744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accent2"/>
                </a:solidFill>
                <a:latin typeface="Candara" panose="020E0502030303020204" pitchFamily="34" charset="0"/>
              </a:rPr>
              <a:t>Margin</a:t>
            </a:r>
          </a:p>
          <a:p>
            <a:pPr marL="285744" indent="-285744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accent2"/>
                </a:solidFill>
                <a:latin typeface="Candara" panose="020E0502030303020204" pitchFamily="34" charset="0"/>
              </a:rPr>
              <a:t>Top/Bottom/Left/Right</a:t>
            </a:r>
          </a:p>
        </p:txBody>
      </p:sp>
    </p:spTree>
    <p:extLst>
      <p:ext uri="{BB962C8B-B14F-4D97-AF65-F5344CB8AC3E}">
        <p14:creationId xmlns:p14="http://schemas.microsoft.com/office/powerpoint/2010/main" val="225059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239000" y="152402"/>
            <a:ext cx="1905000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MARGIN / PADDING</a:t>
            </a: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1676400"/>
            <a:ext cx="3843932" cy="1676400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46" y="3962401"/>
            <a:ext cx="3677047" cy="1480691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8" y="2166940"/>
            <a:ext cx="2809875" cy="237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Curved Left Arrow 18"/>
          <p:cNvSpPr/>
          <p:nvPr/>
        </p:nvSpPr>
        <p:spPr>
          <a:xfrm rot="16200000">
            <a:off x="7441177" y="1562100"/>
            <a:ext cx="419100" cy="1066800"/>
          </a:xfrm>
          <a:prstGeom prst="curvedLeftArrow">
            <a:avLst>
              <a:gd name="adj1" fmla="val 10432"/>
              <a:gd name="adj2" fmla="val 58145"/>
              <a:gd name="adj3" fmla="val 25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57800" y="4953002"/>
            <a:ext cx="3429000" cy="3077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andara" panose="020E0502030303020204" pitchFamily="34" charset="0"/>
              </a:rPr>
              <a:t>Clockwise property: top right bottom left</a:t>
            </a:r>
          </a:p>
        </p:txBody>
      </p:sp>
    </p:spTree>
    <p:extLst>
      <p:ext uri="{BB962C8B-B14F-4D97-AF65-F5344CB8AC3E}">
        <p14:creationId xmlns:p14="http://schemas.microsoft.com/office/powerpoint/2010/main" val="403847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91400" y="152402"/>
            <a:ext cx="1752600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PAGE CENTERING</a:t>
            </a:r>
          </a:p>
        </p:txBody>
      </p:sp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1" y="1676400"/>
            <a:ext cx="2880852" cy="1935456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605" y="1219202"/>
            <a:ext cx="5447661" cy="3638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86392" y="5768502"/>
            <a:ext cx="2908938" cy="369332"/>
          </a:xfrm>
          <a:prstGeom prst="rect">
            <a:avLst/>
          </a:prstGeom>
          <a:solidFill>
            <a:srgbClr val="993333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Demo for Pacific Trails Resort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69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53400" y="152402"/>
            <a:ext cx="990600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BORDER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2" y="966881"/>
            <a:ext cx="3181647" cy="1139373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01" y="1143002"/>
            <a:ext cx="3562709" cy="963251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514603"/>
            <a:ext cx="7162800" cy="3388159"/>
          </a:xfrm>
          <a:prstGeom prst="rect">
            <a:avLst/>
          </a:prstGeom>
        </p:spPr>
      </p:pic>
      <p:pic>
        <p:nvPicPr>
          <p:cNvPr id="2050" name="Picture 2" descr="http://scortechnologies.com/img/grid/logo_css3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0752" y="2514602"/>
            <a:ext cx="429851" cy="42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34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10400" y="152402"/>
            <a:ext cx="2133600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PAGE LAYOUT (BASIC)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73" y="2209800"/>
            <a:ext cx="2674909" cy="2547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851" y="3048002"/>
            <a:ext cx="2514320" cy="341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675" y="3048002"/>
            <a:ext cx="2294573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10" y="1143003"/>
            <a:ext cx="2171700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111" y="1147763"/>
            <a:ext cx="2209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680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152402"/>
            <a:ext cx="2743200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PAGE LAYOUT (ADVANCED)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42" y="762002"/>
            <a:ext cx="5591089" cy="1581319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43" y="2360526"/>
            <a:ext cx="5501285" cy="10464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05600" y="1143000"/>
            <a:ext cx="166353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accent2"/>
                </a:solidFill>
                <a:latin typeface="Candara" panose="020E0502030303020204" pitchFamily="34" charset="0"/>
              </a:rPr>
              <a:t>GRID LAYOUTS</a:t>
            </a:r>
          </a:p>
          <a:p>
            <a:pPr marL="285744" indent="-285744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Bootstrap</a:t>
            </a:r>
          </a:p>
          <a:p>
            <a:pPr marL="285744" indent="-285744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Foundation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77743" y="4591667"/>
            <a:ext cx="21893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accent2"/>
                </a:solidFill>
                <a:latin typeface="Candara" panose="020E0502030303020204" pitchFamily="34" charset="0"/>
              </a:rPr>
              <a:t>NON-GRID LAYOUTS</a:t>
            </a:r>
          </a:p>
          <a:p>
            <a:pPr marL="285744" indent="-285744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D3.js</a:t>
            </a:r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59" y="3886203"/>
            <a:ext cx="2954577" cy="2753429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7"/>
          <a:stretch/>
        </p:blipFill>
        <p:spPr>
          <a:xfrm>
            <a:off x="3154623" y="3667829"/>
            <a:ext cx="3147856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6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2400" y="152402"/>
            <a:ext cx="1371600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NAVIGATION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2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8" y="490958"/>
            <a:ext cx="1038227" cy="754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3"/>
            <a:ext cx="3581400" cy="1854569"/>
          </a:xfrm>
          <a:prstGeom prst="rect">
            <a:avLst/>
          </a:prstGeom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3" y="513737"/>
            <a:ext cx="802455" cy="731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896" y="1991032"/>
            <a:ext cx="3010267" cy="616232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819400" y="760529"/>
            <a:ext cx="3200400" cy="193697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147412" y="490956"/>
            <a:ext cx="2427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Remove list dots and text underline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1" y="3962402"/>
            <a:ext cx="2886075" cy="295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Screen Clippi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/>
          <a:stretch/>
        </p:blipFill>
        <p:spPr>
          <a:xfrm>
            <a:off x="5296895" y="4896469"/>
            <a:ext cx="2323151" cy="989449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57200" y="4667220"/>
            <a:ext cx="3581400" cy="1832296"/>
            <a:chOff x="457200" y="4667220"/>
            <a:chExt cx="3581400" cy="1832296"/>
          </a:xfrm>
        </p:grpSpPr>
        <p:pic>
          <p:nvPicPr>
            <p:cNvPr id="22" name="Picture 21" descr="Screen Clippi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562"/>
            <a:stretch/>
          </p:blipFill>
          <p:spPr>
            <a:xfrm>
              <a:off x="457200" y="4896465"/>
              <a:ext cx="3581400" cy="1603051"/>
            </a:xfrm>
            <a:prstGeom prst="rect">
              <a:avLst/>
            </a:prstGeom>
          </p:spPr>
        </p:pic>
        <p:pic>
          <p:nvPicPr>
            <p:cNvPr id="16" name="Picture 15" descr="Screen Clippi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4667220"/>
              <a:ext cx="1071712" cy="209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277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77200" y="152402"/>
            <a:ext cx="1066800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INTRO</a:t>
            </a:r>
          </a:p>
        </p:txBody>
      </p:sp>
      <p:sp>
        <p:nvSpPr>
          <p:cNvPr id="5" name="Rectangle 4"/>
          <p:cNvSpPr/>
          <p:nvPr/>
        </p:nvSpPr>
        <p:spPr>
          <a:xfrm>
            <a:off x="1714500" y="3288952"/>
            <a:ext cx="17907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286500" y="4138432"/>
            <a:ext cx="17907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486400" y="3525659"/>
            <a:ext cx="17907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213902" y="2726187"/>
            <a:ext cx="17907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38350" y="3520159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ndara" panose="020E0502030303020204" pitchFamily="34" charset="0"/>
              </a:rPr>
              <a:t>CSS File</a:t>
            </a:r>
          </a:p>
        </p:txBody>
      </p:sp>
      <p:cxnSp>
        <p:nvCxnSpPr>
          <p:cNvPr id="14" name="Straight Arrow Connector 13"/>
          <p:cNvCxnSpPr>
            <a:stCxn id="5" idx="3"/>
            <a:endCxn id="13" idx="1"/>
          </p:cNvCxnSpPr>
          <p:nvPr/>
        </p:nvCxnSpPr>
        <p:spPr>
          <a:xfrm flipV="1">
            <a:off x="3505201" y="3183387"/>
            <a:ext cx="1708703" cy="5627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3"/>
            <a:endCxn id="12" idx="1"/>
          </p:cNvCxnSpPr>
          <p:nvPr/>
        </p:nvCxnSpPr>
        <p:spPr>
          <a:xfrm>
            <a:off x="3505199" y="3746154"/>
            <a:ext cx="1981200" cy="2367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3"/>
            <a:endCxn id="11" idx="1"/>
          </p:cNvCxnSpPr>
          <p:nvPr/>
        </p:nvCxnSpPr>
        <p:spPr>
          <a:xfrm>
            <a:off x="3505200" y="3746152"/>
            <a:ext cx="2781300" cy="8494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04901" y="4727963"/>
            <a:ext cx="3543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A single Cascading Style Sheet file can control the color typography and layout of multiple web pages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537751" y="2983333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index.html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753102" y="3799879"/>
            <a:ext cx="1211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about.html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546160" y="4558686"/>
            <a:ext cx="1340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contact.html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800" y="964881"/>
            <a:ext cx="8398302" cy="651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3333"/>
                </a:solidFill>
                <a:latin typeface="Candara" panose="020E0502030303020204" pitchFamily="34" charset="0"/>
              </a:rPr>
              <a:t>Cascading Style Sheets (CSS) is a simple mechanism for adding style (e.g., fonts, colors, spacing) to Web documents.</a:t>
            </a:r>
            <a:endParaRPr lang="en-US" dirty="0">
              <a:solidFill>
                <a:srgbClr val="CC3333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69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266562" y="152402"/>
            <a:ext cx="1877438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PSEUDO CLASSES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11302" y="1877678"/>
            <a:ext cx="33268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444444"/>
                </a:solidFill>
                <a:latin typeface="Consolas" panose="020B0609020204030204" pitchFamily="49" charset="0"/>
              </a:rPr>
              <a:t>selector:pseudo-class</a:t>
            </a:r>
            <a:r>
              <a:rPr lang="en-US" dirty="0">
                <a:solidFill>
                  <a:srgbClr val="444444"/>
                </a:solidFill>
                <a:latin typeface="Consolas" panose="020B0609020204030204" pitchFamily="49" charset="0"/>
              </a:rPr>
              <a:t> {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444444"/>
                </a:solidFill>
                <a:latin typeface="Consolas" panose="020B0609020204030204" pitchFamily="49" charset="0"/>
              </a:rPr>
              <a:t>    </a:t>
            </a:r>
            <a:r>
              <a:rPr lang="en-US" dirty="0" err="1">
                <a:solidFill>
                  <a:srgbClr val="444444"/>
                </a:solidFill>
                <a:latin typeface="Consolas" panose="020B0609020204030204" pitchFamily="49" charset="0"/>
              </a:rPr>
              <a:t>property:value</a:t>
            </a:r>
            <a:r>
              <a:rPr lang="en-US" dirty="0">
                <a:solidFill>
                  <a:srgbClr val="444444"/>
                </a:solidFill>
                <a:latin typeface="Consolas" panose="020B0609020204030204" pitchFamily="49" charset="0"/>
              </a:rPr>
              <a:t>;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444444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6928" y="2154677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993333"/>
                </a:solidFill>
                <a:latin typeface="Candara" panose="020E0502030303020204" pitchFamily="34" charset="0"/>
              </a:rPr>
              <a:t>Defines a special state of an element</a:t>
            </a:r>
            <a:endParaRPr lang="en-US" dirty="0">
              <a:solidFill>
                <a:srgbClr val="993333"/>
              </a:solidFill>
              <a:latin typeface="Candara" panose="020E0502030303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4750" y="2976664"/>
            <a:ext cx="163487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:active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:focus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:hover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:first-child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:last-child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:nth-child(n)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:visited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10520" y="3669160"/>
            <a:ext cx="4572000" cy="646331"/>
          </a:xfrm>
          <a:prstGeom prst="rect">
            <a:avLst/>
          </a:prstGeom>
          <a:solidFill>
            <a:srgbClr val="993333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http://www.w3schools.com/css/tryit.asp?filename=trycss_link</a:t>
            </a:r>
          </a:p>
        </p:txBody>
      </p:sp>
    </p:spTree>
    <p:extLst>
      <p:ext uri="{BB962C8B-B14F-4D97-AF65-F5344CB8AC3E}">
        <p14:creationId xmlns:p14="http://schemas.microsoft.com/office/powerpoint/2010/main" val="329544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9143" y="3023810"/>
            <a:ext cx="1134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Candara"/>
                <a:cs typeface="Candara"/>
              </a:rPr>
              <a:t>CSS3</a:t>
            </a:r>
            <a:endParaRPr lang="en-US" sz="3600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2717180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CSS3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99905" y="152402"/>
            <a:ext cx="2044095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ROUNDED BORDERS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589" y="2338614"/>
            <a:ext cx="3238500" cy="260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762" y="991807"/>
            <a:ext cx="2725662" cy="439801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29618" y="1070767"/>
            <a:ext cx="23464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andara"/>
                <a:cs typeface="Candara"/>
              </a:rPr>
              <a:t>#corners </a:t>
            </a:r>
            <a:r>
              <a:rPr lang="en-US" dirty="0">
                <a:latin typeface="Candara"/>
                <a:cs typeface="Candara"/>
              </a:rPr>
              <a:t>{</a:t>
            </a:r>
          </a:p>
          <a:p>
            <a:r>
              <a:rPr lang="en-US" dirty="0">
                <a:solidFill>
                  <a:srgbClr val="993333"/>
                </a:solidFill>
                <a:latin typeface="Candara"/>
                <a:cs typeface="Candara"/>
              </a:rPr>
              <a:t>    border-radius: 25px;</a:t>
            </a:r>
          </a:p>
          <a:p>
            <a:r>
              <a:rPr lang="en-US" dirty="0" smtClean="0">
                <a:latin typeface="Candara"/>
                <a:cs typeface="Candara"/>
              </a:rPr>
              <a:t>}</a:t>
            </a:r>
            <a:endParaRPr lang="en-US" dirty="0">
              <a:latin typeface="Candara"/>
              <a:cs typeface="Candar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70857" y="5817810"/>
            <a:ext cx="6642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ndara"/>
                <a:cs typeface="Candara"/>
              </a:rPr>
              <a:t>Applied in the order:  </a:t>
            </a:r>
            <a:r>
              <a:rPr lang="en-US" dirty="0" smtClean="0">
                <a:solidFill>
                  <a:srgbClr val="993333"/>
                </a:solidFill>
                <a:latin typeface="Candara"/>
                <a:cs typeface="Candara"/>
              </a:rPr>
              <a:t>top-left , top-right, bottom-right, bottom-left</a:t>
            </a:r>
            <a:endParaRPr lang="en-US" dirty="0">
              <a:solidFill>
                <a:srgbClr val="993333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23788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CSS3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63619" y="152402"/>
            <a:ext cx="2080381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EXTRA BACKGROUND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8665" y="2586931"/>
            <a:ext cx="88053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#example1 {</a:t>
            </a:r>
          </a:p>
          <a:p>
            <a:r>
              <a:rPr lang="en-US" dirty="0"/>
              <a:t>    background: </a:t>
            </a:r>
            <a:r>
              <a:rPr lang="en-US" dirty="0" err="1">
                <a:solidFill>
                  <a:srgbClr val="993333"/>
                </a:solidFill>
              </a:rPr>
              <a:t>url</a:t>
            </a:r>
            <a:r>
              <a:rPr lang="en-US" dirty="0">
                <a:solidFill>
                  <a:srgbClr val="993333"/>
                </a:solidFill>
              </a:rPr>
              <a:t>(</a:t>
            </a:r>
            <a:r>
              <a:rPr lang="en-US" dirty="0" err="1">
                <a:solidFill>
                  <a:srgbClr val="993333"/>
                </a:solidFill>
              </a:rPr>
              <a:t>img_flwr.gif</a:t>
            </a:r>
            <a:r>
              <a:rPr lang="en-US" dirty="0">
                <a:solidFill>
                  <a:srgbClr val="993333"/>
                </a:solidFill>
              </a:rPr>
              <a:t>) right bottom no-repeat, </a:t>
            </a:r>
            <a:r>
              <a:rPr lang="en-US" dirty="0" err="1">
                <a:solidFill>
                  <a:srgbClr val="993333"/>
                </a:solidFill>
              </a:rPr>
              <a:t>url</a:t>
            </a:r>
            <a:r>
              <a:rPr lang="en-US" dirty="0">
                <a:solidFill>
                  <a:srgbClr val="993333"/>
                </a:solidFill>
              </a:rPr>
              <a:t>(</a:t>
            </a:r>
            <a:r>
              <a:rPr lang="en-US" dirty="0" err="1">
                <a:solidFill>
                  <a:srgbClr val="993333"/>
                </a:solidFill>
              </a:rPr>
              <a:t>paper.gif</a:t>
            </a:r>
            <a:r>
              <a:rPr lang="en-US" dirty="0">
                <a:solidFill>
                  <a:srgbClr val="993333"/>
                </a:solidFill>
              </a:rPr>
              <a:t>) left top repeat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5428" y="1052286"/>
            <a:ext cx="51475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Multiple background images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Background sizes </a:t>
            </a:r>
            <a:r>
              <a:rPr lang="en-US" i="1" dirty="0" smtClean="0">
                <a:latin typeface="Candara"/>
                <a:cs typeface="Candara"/>
              </a:rPr>
              <a:t>(Height-Weight, cover, contain)</a:t>
            </a: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Background origin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Background clip</a:t>
            </a:r>
            <a:endParaRPr lang="en-US" dirty="0">
              <a:latin typeface="Candara"/>
              <a:cs typeface="Candar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74094" y="6069168"/>
            <a:ext cx="7607906" cy="369332"/>
          </a:xfrm>
          <a:prstGeom prst="rect">
            <a:avLst/>
          </a:prstGeom>
          <a:solidFill>
            <a:srgbClr val="993333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http://www.w3schools.com/</a:t>
            </a:r>
            <a:r>
              <a:rPr lang="en-US" dirty="0" err="1">
                <a:solidFill>
                  <a:schemeClr val="bg1"/>
                </a:solidFill>
              </a:rPr>
              <a:t>css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tryit.asp?filename</a:t>
            </a:r>
            <a:r>
              <a:rPr lang="en-US" dirty="0">
                <a:solidFill>
                  <a:schemeClr val="bg1"/>
                </a:solidFill>
              </a:rPr>
              <a:t>=trycss3_background-clip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059" y="3555999"/>
            <a:ext cx="5135131" cy="199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1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CSS3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63619" y="152402"/>
            <a:ext cx="2080381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EXTRA BACKGROUND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89436"/>
            <a:ext cx="78534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latin typeface="Candara"/>
                <a:cs typeface="Candara"/>
              </a:rPr>
              <a:t>HSL/HSLA colors – hue, saturation, lightness, alpha – cylindrical color </a:t>
            </a:r>
            <a:r>
              <a:rPr lang="en-US" dirty="0" smtClean="0">
                <a:latin typeface="Candara"/>
                <a:cs typeface="Candara"/>
              </a:rPr>
              <a:t>system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RGBA colors – red, green, blue, alpha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CC3333"/>
                </a:solidFill>
                <a:latin typeface="Candara"/>
                <a:cs typeface="Candara"/>
              </a:rPr>
              <a:t>opacity</a:t>
            </a:r>
          </a:p>
        </p:txBody>
      </p:sp>
      <p:sp>
        <p:nvSpPr>
          <p:cNvPr id="8" name="Rectangle 7"/>
          <p:cNvSpPr/>
          <p:nvPr/>
        </p:nvSpPr>
        <p:spPr>
          <a:xfrm>
            <a:off x="447524" y="4127759"/>
            <a:ext cx="4959048" cy="2287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Candara"/>
                <a:cs typeface="Candara"/>
              </a:rPr>
              <a:t>#p1 {</a:t>
            </a:r>
            <a:r>
              <a:rPr lang="en-US" sz="1600" dirty="0" err="1">
                <a:latin typeface="Candara"/>
                <a:cs typeface="Candara"/>
              </a:rPr>
              <a:t>background-color:rgb</a:t>
            </a:r>
            <a:r>
              <a:rPr lang="en-US" sz="1600" dirty="0">
                <a:latin typeface="Candara"/>
                <a:cs typeface="Candara"/>
              </a:rPr>
              <a:t>(255,0,0);opacity:0.6;}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Candara"/>
                <a:cs typeface="Candara"/>
              </a:rPr>
              <a:t>#p2 {</a:t>
            </a:r>
            <a:r>
              <a:rPr lang="en-US" sz="1600" dirty="0" err="1">
                <a:latin typeface="Candara"/>
                <a:cs typeface="Candara"/>
              </a:rPr>
              <a:t>background-color:rgb</a:t>
            </a:r>
            <a:r>
              <a:rPr lang="en-US" sz="1600" dirty="0">
                <a:latin typeface="Candara"/>
                <a:cs typeface="Candara"/>
              </a:rPr>
              <a:t>(0,255,0);opacity:0.6;}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Candara"/>
                <a:cs typeface="Candara"/>
              </a:rPr>
              <a:t>#p3 {</a:t>
            </a:r>
            <a:r>
              <a:rPr lang="en-US" sz="1600" dirty="0" err="1">
                <a:latin typeface="Candara"/>
                <a:cs typeface="Candara"/>
              </a:rPr>
              <a:t>background-color:rgb</a:t>
            </a:r>
            <a:r>
              <a:rPr lang="en-US" sz="1600" dirty="0">
                <a:latin typeface="Candara"/>
                <a:cs typeface="Candara"/>
              </a:rPr>
              <a:t>(0,0,255);opacity:0.6;}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Candara"/>
                <a:cs typeface="Candara"/>
              </a:rPr>
              <a:t>#p4 {</a:t>
            </a:r>
            <a:r>
              <a:rPr lang="en-US" sz="1600" dirty="0" err="1">
                <a:latin typeface="Candara"/>
                <a:cs typeface="Candara"/>
              </a:rPr>
              <a:t>background-color:rgb</a:t>
            </a:r>
            <a:r>
              <a:rPr lang="en-US" sz="1600" dirty="0">
                <a:latin typeface="Candara"/>
                <a:cs typeface="Candara"/>
              </a:rPr>
              <a:t>(192,192,192);opacity:0.6;}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Candara"/>
                <a:cs typeface="Candara"/>
              </a:rPr>
              <a:t>#p5 {</a:t>
            </a:r>
            <a:r>
              <a:rPr lang="en-US" sz="1600" dirty="0" err="1">
                <a:latin typeface="Candara"/>
                <a:cs typeface="Candara"/>
              </a:rPr>
              <a:t>background-color:rgb</a:t>
            </a:r>
            <a:r>
              <a:rPr lang="en-US" sz="1600" dirty="0">
                <a:latin typeface="Candara"/>
                <a:cs typeface="Candara"/>
              </a:rPr>
              <a:t>(255,255,0);opacity:0.6;}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Candara"/>
                <a:cs typeface="Candara"/>
              </a:rPr>
              <a:t>#p6 {</a:t>
            </a:r>
            <a:r>
              <a:rPr lang="en-US" sz="1600" dirty="0" err="1">
                <a:latin typeface="Candara"/>
                <a:cs typeface="Candara"/>
              </a:rPr>
              <a:t>background-color:rgb</a:t>
            </a:r>
            <a:r>
              <a:rPr lang="en-US" sz="1600" dirty="0">
                <a:latin typeface="Candara"/>
                <a:cs typeface="Candara"/>
              </a:rPr>
              <a:t>(255,0,255);opacity:0.6;}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213" y="1542110"/>
            <a:ext cx="2908300" cy="254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3" y="1439333"/>
            <a:ext cx="3130245" cy="433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8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CSS3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89333" y="152402"/>
            <a:ext cx="1354667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GRADIENTS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74761" y="689428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C3333"/>
                </a:solidFill>
                <a:latin typeface="Candara"/>
                <a:cs typeface="Candara"/>
              </a:rPr>
              <a:t>Linear</a:t>
            </a:r>
            <a:endParaRPr lang="en-US" dirty="0">
              <a:solidFill>
                <a:srgbClr val="CC3333"/>
              </a:solidFill>
              <a:latin typeface="Candara"/>
              <a:cs typeface="Candar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500588" y="704334"/>
            <a:ext cx="781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C3333"/>
                </a:solidFill>
                <a:latin typeface="Candara"/>
                <a:cs typeface="Candara"/>
              </a:rPr>
              <a:t>Radial</a:t>
            </a:r>
            <a:endParaRPr lang="en-US" dirty="0">
              <a:solidFill>
                <a:srgbClr val="CC3333"/>
              </a:solidFill>
              <a:latin typeface="Candara"/>
              <a:cs typeface="Candar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7046" y="1424597"/>
            <a:ext cx="44026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andara"/>
                <a:cs typeface="Candara"/>
              </a:rPr>
              <a:t>background: linear-gradient(direction, color-stop1, color-stop2, ...);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0095" y="2503714"/>
            <a:ext cx="3672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ndara"/>
                <a:cs typeface="Candara"/>
              </a:rPr>
              <a:t>default direction is “top to bottom”</a:t>
            </a:r>
            <a:endParaRPr lang="en-US" dirty="0">
              <a:latin typeface="Candara"/>
              <a:cs typeface="Candara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681" y="4136571"/>
            <a:ext cx="1827361" cy="67491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79" y="5285618"/>
            <a:ext cx="1826540" cy="66100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428" y="3158492"/>
            <a:ext cx="1878995" cy="68416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741333" y="1424597"/>
            <a:ext cx="41486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B9BD5"/>
                </a:solidFill>
                <a:latin typeface="Candara"/>
                <a:cs typeface="Candara"/>
              </a:rPr>
              <a:t>background: radial-gradient(shape size at position, start-color, ..., last-color);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54000" y="610545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background: linear-gradient(to bottom right, red , blue);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656668" y="2368026"/>
            <a:ext cx="41123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ndara"/>
                <a:cs typeface="Candara"/>
              </a:rPr>
              <a:t>default, shape is ellipse, size is farthest-corner, and position is center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5262" y="3188305"/>
            <a:ext cx="2083405" cy="153775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3333" y="3993847"/>
            <a:ext cx="2058005" cy="1558489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4680857" y="6105455"/>
            <a:ext cx="42091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F7F7F"/>
                </a:solidFill>
                <a:latin typeface="Candara"/>
                <a:cs typeface="Candara"/>
              </a:rPr>
              <a:t>background: radial-gradient(red, yellow, green);</a:t>
            </a:r>
          </a:p>
        </p:txBody>
      </p:sp>
    </p:spTree>
    <p:extLst>
      <p:ext uri="{BB962C8B-B14F-4D97-AF65-F5344CB8AC3E}">
        <p14:creationId xmlns:p14="http://schemas.microsoft.com/office/powerpoint/2010/main" val="90615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CSS3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99905" y="152402"/>
            <a:ext cx="2044095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SHADOW EFFECTS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4761" y="68942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C3333"/>
                </a:solidFill>
                <a:latin typeface="Candara"/>
                <a:cs typeface="Candara"/>
              </a:rPr>
              <a:t>t</a:t>
            </a:r>
            <a:r>
              <a:rPr lang="en-US" dirty="0" smtClean="0">
                <a:solidFill>
                  <a:srgbClr val="CC3333"/>
                </a:solidFill>
                <a:latin typeface="Candara"/>
                <a:cs typeface="Candara"/>
              </a:rPr>
              <a:t>ext-shadow</a:t>
            </a:r>
            <a:endParaRPr lang="en-US" dirty="0">
              <a:solidFill>
                <a:srgbClr val="CC3333"/>
              </a:solidFill>
              <a:latin typeface="Candara"/>
              <a:cs typeface="Candar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43350" y="704334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C3333"/>
                </a:solidFill>
                <a:latin typeface="Candara"/>
                <a:cs typeface="Candara"/>
              </a:rPr>
              <a:t>b</a:t>
            </a:r>
            <a:r>
              <a:rPr lang="en-US" dirty="0" smtClean="0">
                <a:solidFill>
                  <a:srgbClr val="CC3333"/>
                </a:solidFill>
                <a:latin typeface="Candara"/>
                <a:cs typeface="Candara"/>
              </a:rPr>
              <a:t>ox-shadow</a:t>
            </a:r>
            <a:endParaRPr lang="en-US" dirty="0">
              <a:solidFill>
                <a:srgbClr val="CC3333"/>
              </a:solidFill>
              <a:latin typeface="Candara"/>
              <a:cs typeface="Candar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10380" y="4721144"/>
            <a:ext cx="355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/>
              <a:t>h1 {</a:t>
            </a:r>
          </a:p>
          <a:p>
            <a:r>
              <a:rPr lang="pl-PL" dirty="0"/>
              <a:t>    </a:t>
            </a:r>
            <a:r>
              <a:rPr lang="pl-PL" dirty="0" err="1"/>
              <a:t>text-shadow</a:t>
            </a:r>
            <a:r>
              <a:rPr lang="pl-PL" dirty="0"/>
              <a:t>: 2px 2px 5px red;</a:t>
            </a:r>
          </a:p>
          <a:p>
            <a:r>
              <a:rPr lang="pl-PL" dirty="0"/>
              <a:t>}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71" y="2751667"/>
            <a:ext cx="3505200" cy="4953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17577" y="1430048"/>
            <a:ext cx="81393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>
                <a:solidFill>
                  <a:srgbClr val="5B9BD5"/>
                </a:solidFill>
              </a:rPr>
              <a:t> </a:t>
            </a:r>
            <a:r>
              <a:rPr lang="pl-PL" dirty="0" smtClean="0">
                <a:solidFill>
                  <a:srgbClr val="5B9BD5"/>
                </a:solidFill>
              </a:rPr>
              <a:t>Order of </a:t>
            </a:r>
            <a:r>
              <a:rPr lang="pl-PL" dirty="0" err="1" smtClean="0">
                <a:solidFill>
                  <a:srgbClr val="5B9BD5"/>
                </a:solidFill>
              </a:rPr>
              <a:t>definition</a:t>
            </a:r>
            <a:r>
              <a:rPr lang="pl-PL" dirty="0" smtClean="0">
                <a:solidFill>
                  <a:srgbClr val="5B9BD5"/>
                </a:solidFill>
              </a:rPr>
              <a:t>: </a:t>
            </a:r>
            <a:r>
              <a:rPr lang="pl-PL" dirty="0" err="1" smtClean="0">
                <a:solidFill>
                  <a:srgbClr val="5B9BD5"/>
                </a:solidFill>
              </a:rPr>
              <a:t>horizontal-shadow</a:t>
            </a:r>
            <a:r>
              <a:rPr lang="pl-PL" dirty="0" smtClean="0">
                <a:solidFill>
                  <a:srgbClr val="5B9BD5"/>
                </a:solidFill>
              </a:rPr>
              <a:t>, </a:t>
            </a:r>
            <a:r>
              <a:rPr lang="pl-PL" dirty="0" err="1" smtClean="0">
                <a:solidFill>
                  <a:srgbClr val="5B9BD5"/>
                </a:solidFill>
              </a:rPr>
              <a:t>vertical-shadow</a:t>
            </a:r>
            <a:r>
              <a:rPr lang="pl-PL" dirty="0" smtClean="0">
                <a:solidFill>
                  <a:srgbClr val="5B9BD5"/>
                </a:solidFill>
              </a:rPr>
              <a:t>, </a:t>
            </a:r>
            <a:r>
              <a:rPr lang="pl-PL" dirty="0" err="1" smtClean="0">
                <a:solidFill>
                  <a:srgbClr val="5B9BD5"/>
                </a:solidFill>
              </a:rPr>
              <a:t>blur-size</a:t>
            </a:r>
            <a:r>
              <a:rPr lang="pl-PL" dirty="0" smtClean="0">
                <a:solidFill>
                  <a:srgbClr val="5B9BD5"/>
                </a:solidFill>
              </a:rPr>
              <a:t>, </a:t>
            </a:r>
            <a:r>
              <a:rPr lang="pl-PL" dirty="0" err="1" smtClean="0">
                <a:solidFill>
                  <a:srgbClr val="5B9BD5"/>
                </a:solidFill>
              </a:rPr>
              <a:t>shadow-color</a:t>
            </a:r>
            <a:endParaRPr lang="en-US" dirty="0">
              <a:solidFill>
                <a:srgbClr val="5B9BD5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967" y="2642204"/>
            <a:ext cx="4089400" cy="15494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772780" y="4716306"/>
            <a:ext cx="355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/>
              <a:t>h1 {</a:t>
            </a:r>
          </a:p>
          <a:p>
            <a:r>
              <a:rPr lang="pl-PL" dirty="0"/>
              <a:t>    </a:t>
            </a:r>
            <a:r>
              <a:rPr lang="pl-PL" dirty="0" err="1" smtClean="0"/>
              <a:t>box-</a:t>
            </a:r>
            <a:r>
              <a:rPr lang="pl-PL" dirty="0" err="1"/>
              <a:t>shadow</a:t>
            </a:r>
            <a:r>
              <a:rPr lang="pl-PL" dirty="0"/>
              <a:t>: </a:t>
            </a:r>
            <a:r>
              <a:rPr lang="pl-PL" dirty="0" smtClean="0"/>
              <a:t>10px 10px </a:t>
            </a:r>
            <a:r>
              <a:rPr lang="pl-PL" dirty="0"/>
              <a:t>5px </a:t>
            </a:r>
            <a:r>
              <a:rPr lang="pl-PL" dirty="0" err="1" smtClean="0"/>
              <a:t>grey</a:t>
            </a:r>
            <a:r>
              <a:rPr lang="pl-PL" dirty="0" smtClean="0"/>
              <a:t>;</a:t>
            </a:r>
            <a:endParaRPr lang="pl-PL" dirty="0"/>
          </a:p>
          <a:p>
            <a:r>
              <a:rPr lang="pl-PL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27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CSS3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00571" y="152402"/>
            <a:ext cx="943429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TEXT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7248" y="1378858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C3333"/>
                </a:solidFill>
                <a:latin typeface="Candara"/>
                <a:cs typeface="Candara"/>
              </a:rPr>
              <a:t>t</a:t>
            </a:r>
            <a:r>
              <a:rPr lang="en-US" dirty="0" smtClean="0">
                <a:solidFill>
                  <a:srgbClr val="CC3333"/>
                </a:solidFill>
                <a:latin typeface="Candara"/>
                <a:cs typeface="Candara"/>
              </a:rPr>
              <a:t>ext-overflow</a:t>
            </a:r>
            <a:endParaRPr lang="en-US" dirty="0">
              <a:solidFill>
                <a:srgbClr val="CC3333"/>
              </a:solidFill>
              <a:latin typeface="Candara"/>
              <a:cs typeface="Candar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9456" y="5131191"/>
            <a:ext cx="125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C3333"/>
                </a:solidFill>
                <a:latin typeface="Candara"/>
                <a:cs typeface="Candara"/>
              </a:rPr>
              <a:t>w</a:t>
            </a:r>
            <a:r>
              <a:rPr lang="en-US" dirty="0" smtClean="0">
                <a:solidFill>
                  <a:srgbClr val="CC3333"/>
                </a:solidFill>
                <a:latin typeface="Candara"/>
                <a:cs typeface="Candara"/>
              </a:rPr>
              <a:t>ord-wrap</a:t>
            </a:r>
            <a:endParaRPr lang="en-US" dirty="0">
              <a:solidFill>
                <a:srgbClr val="CC3333"/>
              </a:solidFill>
              <a:latin typeface="Candara"/>
              <a:cs typeface="Candar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40865" y="1038742"/>
            <a:ext cx="308428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div.test</a:t>
            </a:r>
            <a:r>
              <a:rPr lang="en-US" dirty="0" smtClean="0"/>
              <a:t> </a:t>
            </a:r>
            <a:r>
              <a:rPr lang="en-US" dirty="0"/>
              <a:t>{</a:t>
            </a:r>
          </a:p>
          <a:p>
            <a:r>
              <a:rPr lang="en-US" dirty="0"/>
              <a:t>    text-overflow: </a:t>
            </a:r>
            <a:r>
              <a:rPr lang="en-US" dirty="0" smtClean="0"/>
              <a:t>clip;</a:t>
            </a:r>
            <a:endParaRPr lang="en-US" dirty="0"/>
          </a:p>
          <a:p>
            <a:r>
              <a:rPr lang="en-US" dirty="0"/>
              <a:t>    overflow: </a:t>
            </a:r>
            <a:r>
              <a:rPr lang="en-US" dirty="0" smtClean="0"/>
              <a:t>hidden;</a:t>
            </a:r>
          </a:p>
          <a:p>
            <a:r>
              <a:rPr lang="en-US" dirty="0" smtClean="0"/>
              <a:t>    white-space: </a:t>
            </a:r>
            <a:r>
              <a:rPr lang="en-US" dirty="0" err="1" smtClean="0"/>
              <a:t>nowrap</a:t>
            </a:r>
            <a:r>
              <a:rPr lang="en-US" dirty="0"/>
              <a:t>;	</a:t>
            </a:r>
          </a:p>
          <a:p>
            <a:r>
              <a:rPr lang="en-US" dirty="0"/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685" y="982133"/>
            <a:ext cx="2730500" cy="1676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850571" y="4625574"/>
            <a:ext cx="293914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/>
              <a:t>p.test</a:t>
            </a:r>
            <a:r>
              <a:rPr lang="nl-NL" dirty="0"/>
              <a:t> {</a:t>
            </a:r>
          </a:p>
          <a:p>
            <a:r>
              <a:rPr lang="nl-NL" dirty="0"/>
              <a:t>    </a:t>
            </a:r>
            <a:r>
              <a:rPr lang="nl-NL" dirty="0" err="1"/>
              <a:t>width</a:t>
            </a:r>
            <a:r>
              <a:rPr lang="nl-NL" dirty="0"/>
              <a:t>: 11em; </a:t>
            </a:r>
          </a:p>
          <a:p>
            <a:r>
              <a:rPr lang="nl-NL" dirty="0"/>
              <a:t>    border: 1px </a:t>
            </a:r>
            <a:r>
              <a:rPr lang="nl-NL" dirty="0" err="1"/>
              <a:t>solid</a:t>
            </a:r>
            <a:r>
              <a:rPr lang="nl-NL" dirty="0"/>
              <a:t> #000000;</a:t>
            </a:r>
          </a:p>
          <a:p>
            <a:r>
              <a:rPr lang="nl-NL" dirty="0"/>
              <a:t>    word-</a:t>
            </a:r>
            <a:r>
              <a:rPr lang="nl-NL" dirty="0" err="1"/>
              <a:t>wrap</a:t>
            </a:r>
            <a:r>
              <a:rPr lang="nl-NL" dirty="0"/>
              <a:t>: break-word;</a:t>
            </a:r>
          </a:p>
          <a:p>
            <a:r>
              <a:rPr lang="nl-NL" dirty="0"/>
              <a:t>}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519" y="4615542"/>
            <a:ext cx="2362200" cy="14605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068286" y="2683693"/>
            <a:ext cx="27698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div.test:hover</a:t>
            </a:r>
            <a:r>
              <a:rPr lang="en-US" dirty="0"/>
              <a:t> {</a:t>
            </a:r>
          </a:p>
          <a:p>
            <a:r>
              <a:rPr lang="en-US" dirty="0"/>
              <a:t>    text-overflow: inherit;</a:t>
            </a:r>
          </a:p>
          <a:p>
            <a:r>
              <a:rPr lang="en-US" dirty="0"/>
              <a:t>    overflow: visible;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441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CSS3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00571" y="152402"/>
            <a:ext cx="943429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FONTS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73047" y="1113695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@font-face {</a:t>
            </a:r>
          </a:p>
          <a:p>
            <a:r>
              <a:rPr lang="en-US" dirty="0"/>
              <a:t>   font-family: </a:t>
            </a:r>
            <a:r>
              <a:rPr lang="en-US" dirty="0" err="1"/>
              <a:t>myFirstFont</a:t>
            </a:r>
            <a:r>
              <a:rPr lang="en-US" dirty="0"/>
              <a:t>;</a:t>
            </a:r>
          </a:p>
          <a:p>
            <a:r>
              <a:rPr lang="en-US" dirty="0"/>
              <a:t>   </a:t>
            </a:r>
            <a:r>
              <a:rPr lang="en-US" dirty="0" err="1"/>
              <a:t>src</a:t>
            </a:r>
            <a:r>
              <a:rPr lang="en-US" dirty="0"/>
              <a:t>: </a:t>
            </a:r>
            <a:r>
              <a:rPr lang="en-US" dirty="0" err="1"/>
              <a:t>url</a:t>
            </a:r>
            <a:r>
              <a:rPr lang="en-US" dirty="0"/>
              <a:t>(</a:t>
            </a:r>
            <a:r>
              <a:rPr lang="en-US" dirty="0" err="1"/>
              <a:t>sansation_light.woff</a:t>
            </a:r>
            <a:r>
              <a:rPr lang="en-US" dirty="0"/>
              <a:t>);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div {</a:t>
            </a:r>
          </a:p>
          <a:p>
            <a:r>
              <a:rPr lang="en-US" dirty="0"/>
              <a:t>   font-family: </a:t>
            </a:r>
            <a:r>
              <a:rPr lang="en-US" dirty="0" err="1"/>
              <a:t>myFirstFont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4587724"/>
            <a:ext cx="6985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8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CSS3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57143" y="152402"/>
            <a:ext cx="1886857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2D TRANSFORMS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23334" y="1257647"/>
            <a:ext cx="1608667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translate()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rotate()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scale()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skewX</a:t>
            </a:r>
            <a:r>
              <a:rPr lang="en-US" dirty="0"/>
              <a:t>()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skewY</a:t>
            </a:r>
            <a:r>
              <a:rPr lang="en-US" dirty="0"/>
              <a:t>()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matrix()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839" y="892024"/>
            <a:ext cx="1574800" cy="1384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896" y="5098143"/>
            <a:ext cx="1663700" cy="1524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471333" y="5200952"/>
            <a:ext cx="552752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ndara"/>
                <a:cs typeface="Candara"/>
              </a:rPr>
              <a:t>div#myDiv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/>
                <a:cs typeface="Candara"/>
              </a:rPr>
              <a:t> {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/>
                <a:cs typeface="Candara"/>
              </a:rPr>
              <a:t>    -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ndara"/>
                <a:cs typeface="Candara"/>
              </a:rPr>
              <a:t>ms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/>
                <a:cs typeface="Candara"/>
              </a:rPr>
              <a:t>-transform: rotate(20deg); /* IE 9 */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/>
                <a:cs typeface="Candara"/>
              </a:rPr>
              <a:t>    -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ndara"/>
                <a:cs typeface="Candara"/>
              </a:rPr>
              <a:t>webkit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/>
                <a:cs typeface="Candara"/>
              </a:rPr>
              <a:t>-transform: rotate(20deg); /* Safari */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/>
                <a:cs typeface="Candara"/>
              </a:rPr>
              <a:t>    transform: rotate(20deg); /* Standard syntax */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/>
                <a:cs typeface="Candara"/>
              </a:rPr>
              <a:t>}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4947" y="935566"/>
            <a:ext cx="1600200" cy="1600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1853" y="3060094"/>
            <a:ext cx="2774727" cy="20392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7419" y="2824239"/>
            <a:ext cx="16637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2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77200" y="152402"/>
            <a:ext cx="1066800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HISTORY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92476" y="1245810"/>
            <a:ext cx="5494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ndara"/>
                <a:cs typeface="Candara"/>
              </a:rPr>
              <a:t>First proposed by </a:t>
            </a:r>
            <a:r>
              <a:rPr lang="en-US" dirty="0" err="1">
                <a:solidFill>
                  <a:srgbClr val="993333"/>
                </a:solidFill>
                <a:latin typeface="Candara"/>
                <a:cs typeface="Candara"/>
              </a:rPr>
              <a:t>Håkon</a:t>
            </a:r>
            <a:r>
              <a:rPr lang="en-US" dirty="0">
                <a:solidFill>
                  <a:srgbClr val="993333"/>
                </a:solidFill>
                <a:latin typeface="Candara"/>
                <a:cs typeface="Candara"/>
              </a:rPr>
              <a:t> </a:t>
            </a:r>
            <a:r>
              <a:rPr lang="en-US" dirty="0" err="1">
                <a:solidFill>
                  <a:srgbClr val="993333"/>
                </a:solidFill>
                <a:latin typeface="Candara"/>
                <a:cs typeface="Candara"/>
              </a:rPr>
              <a:t>Wium</a:t>
            </a:r>
            <a:r>
              <a:rPr lang="en-US" dirty="0">
                <a:solidFill>
                  <a:srgbClr val="993333"/>
                </a:solidFill>
                <a:latin typeface="Candara"/>
                <a:cs typeface="Candara"/>
              </a:rPr>
              <a:t> </a:t>
            </a:r>
            <a:r>
              <a:rPr lang="en-US" dirty="0" smtClean="0">
                <a:solidFill>
                  <a:srgbClr val="993333"/>
                </a:solidFill>
                <a:latin typeface="Candara"/>
                <a:cs typeface="Candara"/>
              </a:rPr>
              <a:t>Lie </a:t>
            </a:r>
            <a:r>
              <a:rPr lang="en-US" dirty="0" smtClean="0">
                <a:latin typeface="Candara"/>
                <a:cs typeface="Candara"/>
              </a:rPr>
              <a:t>on October 10, 1994  </a:t>
            </a:r>
            <a:endParaRPr lang="en-US" dirty="0">
              <a:latin typeface="Candara"/>
              <a:cs typeface="Candar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77924" y="2390016"/>
            <a:ext cx="478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ndara"/>
                <a:cs typeface="Candara"/>
              </a:rPr>
              <a:t>CSS1 released in Dec 1996 – along with </a:t>
            </a:r>
            <a:r>
              <a:rPr lang="en-US" dirty="0" smtClean="0">
                <a:solidFill>
                  <a:srgbClr val="993333"/>
                </a:solidFill>
                <a:latin typeface="Candara"/>
                <a:cs typeface="Candara"/>
              </a:rPr>
              <a:t>Bert </a:t>
            </a:r>
            <a:r>
              <a:rPr lang="en-US" dirty="0" err="1" smtClean="0">
                <a:solidFill>
                  <a:srgbClr val="993333"/>
                </a:solidFill>
                <a:latin typeface="Candara"/>
                <a:cs typeface="Candara"/>
              </a:rPr>
              <a:t>Bos</a:t>
            </a:r>
            <a:endParaRPr lang="en-US" dirty="0">
              <a:solidFill>
                <a:srgbClr val="993333"/>
              </a:solidFill>
              <a:latin typeface="Candara"/>
              <a:cs typeface="Candar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61847" y="3510026"/>
            <a:ext cx="5876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ndara"/>
                <a:cs typeface="Candara"/>
              </a:rPr>
              <a:t>CSS2 released on May 12, 1998 – by the CSS Working Group</a:t>
            </a:r>
            <a:endParaRPr lang="en-US" dirty="0">
              <a:solidFill>
                <a:srgbClr val="993333"/>
              </a:solidFill>
              <a:latin typeface="Candara"/>
              <a:cs typeface="Candar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18151" y="4666331"/>
            <a:ext cx="302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ndara"/>
                <a:cs typeface="Candara"/>
              </a:rPr>
              <a:t>CSS3 still under development</a:t>
            </a:r>
            <a:endParaRPr lang="en-US" dirty="0">
              <a:solidFill>
                <a:srgbClr val="993333"/>
              </a:solidFill>
              <a:latin typeface="Candara"/>
              <a:cs typeface="Candara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717143" y="1741714"/>
            <a:ext cx="0" cy="55638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712305" y="2885923"/>
            <a:ext cx="0" cy="55638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719562" y="4066418"/>
            <a:ext cx="0" cy="55638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31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CSS3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57143" y="152402"/>
            <a:ext cx="1886857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3</a:t>
            </a:r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D TRANSFORMS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08000" y="1745716"/>
            <a:ext cx="15119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err="1"/>
              <a:t>rotateX</a:t>
            </a:r>
            <a:r>
              <a:rPr lang="en-US" dirty="0"/>
              <a:t>()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rotateY</a:t>
            </a:r>
            <a:r>
              <a:rPr lang="en-US" dirty="0"/>
              <a:t>()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rotateZ</a:t>
            </a:r>
            <a:r>
              <a:rPr lang="en-US" dirty="0"/>
              <a:t>()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96" y="4112380"/>
            <a:ext cx="2832279" cy="18578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226" y="4136571"/>
            <a:ext cx="2628655" cy="17749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4153" y="4148667"/>
            <a:ext cx="2799847" cy="156028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664857" y="1601764"/>
            <a:ext cx="50437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div {</a:t>
            </a:r>
          </a:p>
          <a:p>
            <a:r>
              <a:rPr lang="en-US" dirty="0">
                <a:solidFill>
                  <a:srgbClr val="7F7F7F"/>
                </a:solidFill>
              </a:rPr>
              <a:t>    -</a:t>
            </a:r>
            <a:r>
              <a:rPr lang="en-US" dirty="0" err="1">
                <a:solidFill>
                  <a:srgbClr val="7F7F7F"/>
                </a:solidFill>
              </a:rPr>
              <a:t>webkit</a:t>
            </a:r>
            <a:r>
              <a:rPr lang="en-US" dirty="0">
                <a:solidFill>
                  <a:srgbClr val="7F7F7F"/>
                </a:solidFill>
              </a:rPr>
              <a:t>-transform: </a:t>
            </a:r>
            <a:r>
              <a:rPr lang="en-US" dirty="0" err="1">
                <a:solidFill>
                  <a:srgbClr val="7F7F7F"/>
                </a:solidFill>
              </a:rPr>
              <a:t>rotateX</a:t>
            </a:r>
            <a:r>
              <a:rPr lang="en-US" dirty="0">
                <a:solidFill>
                  <a:srgbClr val="7F7F7F"/>
                </a:solidFill>
              </a:rPr>
              <a:t>(150deg); /* Safari */</a:t>
            </a:r>
          </a:p>
          <a:p>
            <a:r>
              <a:rPr lang="en-US" dirty="0">
                <a:solidFill>
                  <a:srgbClr val="7F7F7F"/>
                </a:solidFill>
              </a:rPr>
              <a:t>    transform: </a:t>
            </a:r>
            <a:r>
              <a:rPr lang="en-US" dirty="0" err="1">
                <a:solidFill>
                  <a:srgbClr val="7F7F7F"/>
                </a:solidFill>
              </a:rPr>
              <a:t>rotateX</a:t>
            </a:r>
            <a:r>
              <a:rPr lang="en-US" dirty="0">
                <a:solidFill>
                  <a:srgbClr val="7F7F7F"/>
                </a:solidFill>
              </a:rPr>
              <a:t>(150deg);</a:t>
            </a:r>
          </a:p>
          <a:p>
            <a:r>
              <a:rPr lang="en-US" dirty="0">
                <a:solidFill>
                  <a:srgbClr val="7F7F7F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4737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CSS3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23238" y="152402"/>
            <a:ext cx="1620762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TRANSITIONS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83810" y="1324767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div {</a:t>
            </a:r>
          </a:p>
          <a:p>
            <a:r>
              <a:rPr lang="en-US" dirty="0"/>
              <a:t>    width: 100px;</a:t>
            </a:r>
          </a:p>
          <a:p>
            <a:r>
              <a:rPr lang="en-US" dirty="0"/>
              <a:t>    height: 100px;</a:t>
            </a:r>
          </a:p>
          <a:p>
            <a:r>
              <a:rPr lang="en-US" dirty="0"/>
              <a:t>    background: red;</a:t>
            </a:r>
          </a:p>
          <a:p>
            <a:r>
              <a:rPr lang="en-US" dirty="0"/>
              <a:t>    -</a:t>
            </a:r>
            <a:r>
              <a:rPr lang="en-US" dirty="0" err="1"/>
              <a:t>webkit</a:t>
            </a:r>
            <a:r>
              <a:rPr lang="en-US" dirty="0"/>
              <a:t>-transition: width 2s; /* Safari */</a:t>
            </a:r>
          </a:p>
          <a:p>
            <a:r>
              <a:rPr lang="en-US" dirty="0"/>
              <a:t>    transition: width 2s;</a:t>
            </a:r>
          </a:p>
          <a:p>
            <a:r>
              <a:rPr lang="en-US" dirty="0"/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520095" y="4213143"/>
            <a:ext cx="18747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div:hover</a:t>
            </a:r>
            <a:r>
              <a:rPr lang="en-US" dirty="0"/>
              <a:t> {</a:t>
            </a:r>
          </a:p>
          <a:p>
            <a:r>
              <a:rPr lang="en-US" dirty="0"/>
              <a:t>    width: 300px;</a:t>
            </a:r>
          </a:p>
          <a:p>
            <a:r>
              <a:rPr lang="en-US" dirty="0"/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452" y="1436310"/>
            <a:ext cx="1397000" cy="1384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752" y="3891643"/>
            <a:ext cx="3949700" cy="13843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753809" y="6008692"/>
            <a:ext cx="5152572" cy="369332"/>
          </a:xfrm>
          <a:prstGeom prst="rect">
            <a:avLst/>
          </a:prstGeom>
          <a:solidFill>
            <a:srgbClr val="993333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http://www.w3schools.com/</a:t>
            </a:r>
            <a:r>
              <a:rPr lang="en-US" dirty="0" err="1">
                <a:solidFill>
                  <a:schemeClr val="bg1"/>
                </a:solidFill>
              </a:rPr>
              <a:t>css</a:t>
            </a:r>
            <a:r>
              <a:rPr lang="en-US" dirty="0">
                <a:solidFill>
                  <a:schemeClr val="bg1"/>
                </a:solidFill>
              </a:rPr>
              <a:t>/css3_transitions.asp</a:t>
            </a:r>
          </a:p>
        </p:txBody>
      </p:sp>
    </p:spTree>
    <p:extLst>
      <p:ext uri="{BB962C8B-B14F-4D97-AF65-F5344CB8AC3E}">
        <p14:creationId xmlns:p14="http://schemas.microsoft.com/office/powerpoint/2010/main" val="40479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CSS3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92571" y="152402"/>
            <a:ext cx="1451429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ANIMATIONS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9429" y="967619"/>
            <a:ext cx="6083717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Hardware Accelerated using the GPU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Changes many CSS properties together at once into another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@</a:t>
            </a:r>
            <a:r>
              <a:rPr lang="en-US" dirty="0" err="1" smtClean="0">
                <a:solidFill>
                  <a:schemeClr val="accent1"/>
                </a:solidFill>
              </a:rPr>
              <a:t>keyframes</a:t>
            </a:r>
            <a:r>
              <a:rPr lang="en-US" dirty="0"/>
              <a:t>:</a:t>
            </a:r>
            <a:r>
              <a:rPr lang="en-US" dirty="0" smtClean="0"/>
              <a:t> specifies the animation code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5B9BD5"/>
                </a:solidFill>
              </a:rPr>
              <a:t>a</a:t>
            </a:r>
            <a:r>
              <a:rPr lang="en-US" dirty="0" smtClean="0">
                <a:solidFill>
                  <a:srgbClr val="5B9BD5"/>
                </a:solidFill>
              </a:rPr>
              <a:t>nimation-duration</a:t>
            </a:r>
            <a:r>
              <a:rPr lang="en-US" dirty="0" smtClean="0"/>
              <a:t>: time taken for one animation cycle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5B9BD5"/>
                </a:solidFill>
              </a:rPr>
              <a:t>a</a:t>
            </a:r>
            <a:r>
              <a:rPr lang="en-US" dirty="0" smtClean="0">
                <a:solidFill>
                  <a:srgbClr val="5B9BD5"/>
                </a:solidFill>
              </a:rPr>
              <a:t>nimation-name</a:t>
            </a:r>
            <a:r>
              <a:rPr lang="en-US" dirty="0" smtClean="0"/>
              <a:t>: name of the @</a:t>
            </a:r>
            <a:r>
              <a:rPr lang="en-US" dirty="0" err="1" smtClean="0"/>
              <a:t>keyframes</a:t>
            </a:r>
            <a:r>
              <a:rPr lang="en-US" dirty="0" smtClean="0"/>
              <a:t> animation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5B9BD5"/>
                </a:solidFill>
              </a:rPr>
              <a:t>a</a:t>
            </a:r>
            <a:r>
              <a:rPr lang="en-US" dirty="0" smtClean="0">
                <a:solidFill>
                  <a:srgbClr val="5B9BD5"/>
                </a:solidFill>
              </a:rPr>
              <a:t>nimation-timing-function</a:t>
            </a:r>
            <a:r>
              <a:rPr lang="en-US" dirty="0" smtClean="0"/>
              <a:t>: speed curve of an animation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689429" y="3029509"/>
            <a:ext cx="2273905" cy="3539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cs typeface="Candara"/>
              </a:rPr>
              <a:t>h1 {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cs typeface="Candara"/>
              </a:rPr>
              <a:t>  animation-duration: 3s;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cs typeface="Candara"/>
              </a:rPr>
              <a:t>  animation-name: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cs typeface="Candara"/>
              </a:rPr>
              <a:t>slidein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cs typeface="Candara"/>
              </a:rPr>
              <a:t>;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cs typeface="Candara"/>
              </a:rPr>
              <a:t>}</a:t>
            </a: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andara"/>
              <a:cs typeface="Candara"/>
            </a:endParaRP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cs typeface="Candara"/>
              </a:rPr>
              <a:t>@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cs typeface="Candara"/>
              </a:rPr>
              <a:t>keyframes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cs typeface="Candara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cs typeface="Candara"/>
              </a:rPr>
              <a:t>slidein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cs typeface="Candara"/>
              </a:rPr>
              <a:t> {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cs typeface="Candara"/>
              </a:rPr>
              <a:t>  from {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cs typeface="Candara"/>
              </a:rPr>
              <a:t>    margin-left: 100%;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cs typeface="Candara"/>
              </a:rPr>
              <a:t>    width: 300%; 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cs typeface="Candara"/>
              </a:rPr>
              <a:t>  }</a:t>
            </a: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andara"/>
              <a:cs typeface="Candara"/>
            </a:endParaRP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cs typeface="Candara"/>
              </a:rPr>
              <a:t>  to {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cs typeface="Candara"/>
              </a:rPr>
              <a:t>    margin-left: 0%;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cs typeface="Candara"/>
              </a:rPr>
              <a:t>    width: 100%;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cs typeface="Candara"/>
              </a:rPr>
              <a:t>  }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cs typeface="Candara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3132668" y="4363740"/>
            <a:ext cx="5164668" cy="369332"/>
          </a:xfrm>
          <a:prstGeom prst="rect">
            <a:avLst/>
          </a:prstGeom>
          <a:solidFill>
            <a:srgbClr val="993333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http://www.w3schools.com/</a:t>
            </a:r>
            <a:r>
              <a:rPr lang="en-US" dirty="0" err="1">
                <a:solidFill>
                  <a:schemeClr val="bg1"/>
                </a:solidFill>
              </a:rPr>
              <a:t>css</a:t>
            </a:r>
            <a:r>
              <a:rPr lang="en-US" dirty="0">
                <a:solidFill>
                  <a:schemeClr val="bg1"/>
                </a:solidFill>
              </a:rPr>
              <a:t>/css3_animations.asp</a:t>
            </a:r>
          </a:p>
        </p:txBody>
      </p:sp>
    </p:spTree>
    <p:extLst>
      <p:ext uri="{BB962C8B-B14F-4D97-AF65-F5344CB8AC3E}">
        <p14:creationId xmlns:p14="http://schemas.microsoft.com/office/powerpoint/2010/main" val="106514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CSS3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92571" y="152402"/>
            <a:ext cx="1451429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VIEWPORT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4572" y="1189330"/>
            <a:ext cx="72087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B9BD5"/>
                </a:solidFill>
              </a:rPr>
              <a:t>&lt;meta name="viewport" content="width=device-width, initial-scale=1.0"&gt;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610" y="1739895"/>
            <a:ext cx="2933700" cy="4889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05429" y="2271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viewport is the user's visible area of a web </a:t>
            </a:r>
            <a:r>
              <a:rPr lang="en-US" dirty="0" smtClean="0"/>
              <a:t>page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214" y="1751391"/>
            <a:ext cx="29083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39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CSS3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92571" y="152402"/>
            <a:ext cx="1451429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GRID VIEW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32" y="1016000"/>
            <a:ext cx="5598887" cy="4826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0285" y="681335"/>
            <a:ext cx="25762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* {</a:t>
            </a:r>
          </a:p>
          <a:p>
            <a:r>
              <a:rPr lang="en-US" dirty="0"/>
              <a:t>    box-sizing: border-box;</a:t>
            </a:r>
          </a:p>
          <a:p>
            <a:r>
              <a:rPr lang="en-US" dirty="0"/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241905" y="1814534"/>
            <a:ext cx="2818190" cy="4801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[class*="col-"] {</a:t>
            </a:r>
          </a:p>
          <a:p>
            <a:r>
              <a:rPr lang="en-US" dirty="0"/>
              <a:t>    float: left;</a:t>
            </a:r>
          </a:p>
          <a:p>
            <a:r>
              <a:rPr lang="en-US" dirty="0"/>
              <a:t>    padding: 15px;</a:t>
            </a:r>
          </a:p>
          <a:p>
            <a:r>
              <a:rPr lang="en-US" dirty="0"/>
              <a:t>    border: 1px solid red;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.col-1 {width: 8.33%;}</a:t>
            </a:r>
          </a:p>
          <a:p>
            <a:r>
              <a:rPr lang="en-US" dirty="0"/>
              <a:t>.col-2 {width: 16.66%;}</a:t>
            </a:r>
          </a:p>
          <a:p>
            <a:r>
              <a:rPr lang="en-US" dirty="0"/>
              <a:t>.col-3 {width: 25%;}</a:t>
            </a:r>
          </a:p>
          <a:p>
            <a:r>
              <a:rPr lang="en-US" dirty="0"/>
              <a:t>.col-4 {width: 33.33%;}</a:t>
            </a:r>
          </a:p>
          <a:p>
            <a:r>
              <a:rPr lang="en-US" dirty="0"/>
              <a:t>.col-5 {width: 41.66%;}</a:t>
            </a:r>
          </a:p>
          <a:p>
            <a:r>
              <a:rPr lang="en-US" dirty="0"/>
              <a:t>.col-6 {width: 50%;}</a:t>
            </a:r>
          </a:p>
          <a:p>
            <a:r>
              <a:rPr lang="en-US" dirty="0"/>
              <a:t>.col-7 {width: 58.33%;}</a:t>
            </a:r>
          </a:p>
          <a:p>
            <a:r>
              <a:rPr lang="en-US" dirty="0"/>
              <a:t>.col-8 {width: 66.66%;}</a:t>
            </a:r>
          </a:p>
          <a:p>
            <a:r>
              <a:rPr lang="en-US" dirty="0"/>
              <a:t>.col-9 {width: 75%;}</a:t>
            </a:r>
          </a:p>
          <a:p>
            <a:r>
              <a:rPr lang="en-US" dirty="0"/>
              <a:t>.col-10 {width: 83.33%;}</a:t>
            </a:r>
          </a:p>
          <a:p>
            <a:r>
              <a:rPr lang="en-US" dirty="0"/>
              <a:t>.col-11 {width: 91.66%;}</a:t>
            </a:r>
          </a:p>
          <a:p>
            <a:r>
              <a:rPr lang="en-US" dirty="0"/>
              <a:t>.col-12 {width: 100%;}</a:t>
            </a:r>
          </a:p>
        </p:txBody>
      </p:sp>
    </p:spTree>
    <p:extLst>
      <p:ext uri="{BB962C8B-B14F-4D97-AF65-F5344CB8AC3E}">
        <p14:creationId xmlns:p14="http://schemas.microsoft.com/office/powerpoint/2010/main" val="133846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CSS3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99905" y="152402"/>
            <a:ext cx="2044096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RESPONSIVE IMAGES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90952" y="1570931"/>
            <a:ext cx="18747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img</a:t>
            </a:r>
            <a:r>
              <a:rPr lang="en-US" dirty="0"/>
              <a:t> {</a:t>
            </a:r>
          </a:p>
          <a:p>
            <a:r>
              <a:rPr lang="en-US" dirty="0"/>
              <a:t>    width: 100%;</a:t>
            </a:r>
          </a:p>
          <a:p>
            <a:r>
              <a:rPr lang="en-US" dirty="0"/>
              <a:t>    height: auto;</a:t>
            </a:r>
          </a:p>
          <a:p>
            <a:r>
              <a:rPr lang="en-US" dirty="0"/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6132286" y="1522550"/>
            <a:ext cx="20682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img</a:t>
            </a:r>
            <a:r>
              <a:rPr lang="en-US" dirty="0"/>
              <a:t> {</a:t>
            </a:r>
          </a:p>
          <a:p>
            <a:r>
              <a:rPr lang="en-US" dirty="0"/>
              <a:t>    max-width: 100%;</a:t>
            </a:r>
          </a:p>
          <a:p>
            <a:r>
              <a:rPr lang="en-US" dirty="0"/>
              <a:t>    height: auto;</a:t>
            </a:r>
          </a:p>
          <a:p>
            <a:r>
              <a:rPr lang="en-US" dirty="0"/>
              <a:t>}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015619" y="2140857"/>
            <a:ext cx="13667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261810" y="397124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CC3333"/>
                </a:solidFill>
              </a:rPr>
              <a:t>If the max-width property is set to 100%, the image will scale down if it has to, but never scale up to be larger than its original size</a:t>
            </a:r>
          </a:p>
        </p:txBody>
      </p:sp>
    </p:spTree>
    <p:extLst>
      <p:ext uri="{BB962C8B-B14F-4D97-AF65-F5344CB8AC3E}">
        <p14:creationId xmlns:p14="http://schemas.microsoft.com/office/powerpoint/2010/main" val="387537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CSS3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93429" y="152402"/>
            <a:ext cx="1850571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MEDIA QUERIES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91" y="3033486"/>
            <a:ext cx="8470900" cy="2895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9810" y="948621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latin typeface="Candara"/>
                <a:cs typeface="Candara"/>
              </a:rPr>
              <a:t>@media only screen and (max-width: 500px) {</a:t>
            </a:r>
          </a:p>
          <a:p>
            <a:r>
              <a:rPr lang="en-US" sz="1600" dirty="0">
                <a:latin typeface="Candara"/>
                <a:cs typeface="Candara"/>
              </a:rPr>
              <a:t>    body {</a:t>
            </a:r>
          </a:p>
          <a:p>
            <a:r>
              <a:rPr lang="en-US" sz="1600" dirty="0">
                <a:latin typeface="Candara"/>
                <a:cs typeface="Candara"/>
              </a:rPr>
              <a:t>        background-color: </a:t>
            </a:r>
            <a:r>
              <a:rPr lang="en-US" sz="1600" dirty="0" err="1">
                <a:latin typeface="Candara"/>
                <a:cs typeface="Candara"/>
              </a:rPr>
              <a:t>lightblue</a:t>
            </a:r>
            <a:r>
              <a:rPr lang="en-US" sz="1600" dirty="0">
                <a:latin typeface="Candara"/>
                <a:cs typeface="Candara"/>
              </a:rPr>
              <a:t>;</a:t>
            </a:r>
          </a:p>
          <a:p>
            <a:r>
              <a:rPr lang="en-US" sz="1600" dirty="0">
                <a:latin typeface="Candara"/>
                <a:cs typeface="Candara"/>
              </a:rPr>
              <a:t>    }</a:t>
            </a:r>
          </a:p>
          <a:p>
            <a:r>
              <a:rPr lang="en-US" sz="1600" dirty="0">
                <a:latin typeface="Candara"/>
                <a:cs typeface="Candara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943171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latin typeface="Candara"/>
                <a:cs typeface="Candara"/>
              </a:rPr>
              <a:t>@media only screen and (orientation: landscape) {</a:t>
            </a:r>
          </a:p>
          <a:p>
            <a:r>
              <a:rPr lang="en-US" sz="1600" dirty="0">
                <a:latin typeface="Candara"/>
                <a:cs typeface="Candara"/>
              </a:rPr>
              <a:t>    body {</a:t>
            </a:r>
          </a:p>
          <a:p>
            <a:r>
              <a:rPr lang="en-US" sz="1600" dirty="0">
                <a:latin typeface="Candara"/>
                <a:cs typeface="Candara"/>
              </a:rPr>
              <a:t>        background-color: </a:t>
            </a:r>
            <a:r>
              <a:rPr lang="en-US" sz="1600" dirty="0" err="1">
                <a:latin typeface="Candara"/>
                <a:cs typeface="Candara"/>
              </a:rPr>
              <a:t>lightblue</a:t>
            </a:r>
            <a:r>
              <a:rPr lang="en-US" sz="1600" dirty="0">
                <a:latin typeface="Candara"/>
                <a:cs typeface="Candara"/>
              </a:rPr>
              <a:t>;</a:t>
            </a:r>
          </a:p>
          <a:p>
            <a:r>
              <a:rPr lang="en-US" sz="1600" dirty="0">
                <a:latin typeface="Candara"/>
                <a:cs typeface="Candara"/>
              </a:rPr>
              <a:t>    }</a:t>
            </a:r>
          </a:p>
          <a:p>
            <a:r>
              <a:rPr lang="en-US" sz="1600" dirty="0">
                <a:latin typeface="Candara"/>
                <a:cs typeface="Candar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396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02697" y="1659706"/>
            <a:ext cx="3977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Candara"/>
                <a:cs typeface="Candara"/>
              </a:rPr>
              <a:t>BOOTSTRAP DEMO</a:t>
            </a:r>
            <a:endParaRPr lang="en-US" sz="3600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13194" y="3401063"/>
            <a:ext cx="45560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accent1"/>
                </a:solidFill>
                <a:latin typeface="Candara"/>
                <a:cs typeface="Candara"/>
              </a:rPr>
              <a:t>exercises/bootstrap.html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accent1"/>
                </a:solidFill>
                <a:latin typeface="Candara"/>
                <a:cs typeface="Candara"/>
              </a:rPr>
              <a:t>getbootstrap.com</a:t>
            </a:r>
            <a:endParaRPr lang="en-US" sz="2800" dirty="0">
              <a:solidFill>
                <a:schemeClr val="accent1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925327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0" y="152402"/>
            <a:ext cx="1524000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“CASCADING”</a:t>
            </a:r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990600" y="609600"/>
          <a:ext cx="7391400" cy="462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7010403" y="2667003"/>
            <a:ext cx="1443561" cy="962855"/>
            <a:chOff x="1555907" y="386491"/>
            <a:chExt cx="1443561" cy="962855"/>
          </a:xfrm>
        </p:grpSpPr>
        <p:sp>
          <p:nvSpPr>
            <p:cNvPr id="15" name="Rectangle 14"/>
            <p:cNvSpPr/>
            <p:nvPr/>
          </p:nvSpPr>
          <p:spPr>
            <a:xfrm>
              <a:off x="1555907" y="386491"/>
              <a:ext cx="1443561" cy="962855"/>
            </a:xfrm>
            <a:prstGeom prst="rect">
              <a:avLst/>
            </a:prstGeom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Rectangle 15"/>
            <p:cNvSpPr/>
            <p:nvPr/>
          </p:nvSpPr>
          <p:spPr>
            <a:xfrm>
              <a:off x="1786877" y="386491"/>
              <a:ext cx="1212591" cy="9628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85344" rIns="85344" bIns="85344" numCol="1" spcCol="1270" anchor="ctr" anchorCtr="0">
              <a:noAutofit/>
            </a:bodyPr>
            <a:lstStyle/>
            <a:p>
              <a:pPr defTabSz="5333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Contained in the body of HTML page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010403" y="3629859"/>
            <a:ext cx="1443561" cy="962855"/>
            <a:chOff x="1555907" y="1349347"/>
            <a:chExt cx="1443561" cy="962855"/>
          </a:xfrm>
        </p:grpSpPr>
        <p:sp>
          <p:nvSpPr>
            <p:cNvPr id="13" name="Rectangle 12"/>
            <p:cNvSpPr/>
            <p:nvPr/>
          </p:nvSpPr>
          <p:spPr>
            <a:xfrm>
              <a:off x="1555907" y="1349347"/>
              <a:ext cx="1443561" cy="962855"/>
            </a:xfrm>
            <a:prstGeom prst="rect">
              <a:avLst/>
            </a:prstGeom>
          </p:spPr>
          <p:style>
            <a:lnRef idx="2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Rectangle 13"/>
            <p:cNvSpPr/>
            <p:nvPr/>
          </p:nvSpPr>
          <p:spPr>
            <a:xfrm>
              <a:off x="1786877" y="1349347"/>
              <a:ext cx="1212591" cy="9628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85344" rIns="85344" bIns="85344" numCol="1" spcCol="1270" anchor="ctr" anchorCtr="0">
              <a:noAutofit/>
            </a:bodyPr>
            <a:lstStyle/>
            <a:p>
              <a:pPr defTabSz="5333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“style” attribute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010403" y="4592715"/>
            <a:ext cx="1443561" cy="962855"/>
            <a:chOff x="1555907" y="2312202"/>
            <a:chExt cx="1443561" cy="962855"/>
          </a:xfrm>
        </p:grpSpPr>
        <p:sp>
          <p:nvSpPr>
            <p:cNvPr id="11" name="Rectangle 10"/>
            <p:cNvSpPr/>
            <p:nvPr/>
          </p:nvSpPr>
          <p:spPr>
            <a:xfrm>
              <a:off x="1555907" y="2312202"/>
              <a:ext cx="1443561" cy="962855"/>
            </a:xfrm>
            <a:prstGeom prst="rect">
              <a:avLst/>
            </a:prstGeom>
          </p:spPr>
          <p:style>
            <a:lnRef idx="2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Rectangle 11"/>
            <p:cNvSpPr/>
            <p:nvPr/>
          </p:nvSpPr>
          <p:spPr>
            <a:xfrm>
              <a:off x="1786877" y="2312202"/>
              <a:ext cx="1212591" cy="9628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85344" rIns="85344" bIns="85344" numCol="1" spcCol="1270" anchor="ctr" anchorCtr="0">
              <a:noAutofit/>
            </a:bodyPr>
            <a:lstStyle/>
            <a:p>
              <a:pPr defTabSz="5333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Applies only to the specific element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029203" y="3055038"/>
            <a:ext cx="1443561" cy="962855"/>
            <a:chOff x="3961843" y="386491"/>
            <a:chExt cx="1443561" cy="962855"/>
          </a:xfrm>
        </p:grpSpPr>
        <p:sp>
          <p:nvSpPr>
            <p:cNvPr id="24" name="Rectangle 23"/>
            <p:cNvSpPr/>
            <p:nvPr/>
          </p:nvSpPr>
          <p:spPr>
            <a:xfrm>
              <a:off x="3961843" y="386491"/>
              <a:ext cx="1443561" cy="962855"/>
            </a:xfrm>
            <a:prstGeom prst="rect">
              <a:avLst/>
            </a:prstGeom>
          </p:spPr>
          <p:style>
            <a:lnRef idx="2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4192812" y="386491"/>
              <a:ext cx="1212591" cy="9628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85344" rIns="85344" bIns="85344" numCol="1" spcCol="1270" anchor="ctr" anchorCtr="0">
              <a:noAutofit/>
            </a:bodyPr>
            <a:lstStyle/>
            <a:p>
              <a:pPr defTabSz="5333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Contained in the &lt;head&gt; section of the HTML page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029203" y="4017894"/>
            <a:ext cx="1443561" cy="962855"/>
            <a:chOff x="3961843" y="1349347"/>
            <a:chExt cx="1443561" cy="962855"/>
          </a:xfrm>
        </p:grpSpPr>
        <p:sp>
          <p:nvSpPr>
            <p:cNvPr id="22" name="Rectangle 21"/>
            <p:cNvSpPr/>
            <p:nvPr/>
          </p:nvSpPr>
          <p:spPr>
            <a:xfrm>
              <a:off x="3961843" y="1349347"/>
              <a:ext cx="1443561" cy="962855"/>
            </a:xfrm>
            <a:prstGeom prst="rect">
              <a:avLst/>
            </a:prstGeom>
          </p:spPr>
          <p:style>
            <a:lnRef idx="2">
              <a:schemeClr val="accent6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Rectangle 22"/>
            <p:cNvSpPr/>
            <p:nvPr/>
          </p:nvSpPr>
          <p:spPr>
            <a:xfrm>
              <a:off x="4192812" y="1349347"/>
              <a:ext cx="1212591" cy="9628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85344" rIns="85344" bIns="85344" numCol="1" spcCol="1270" anchor="ctr" anchorCtr="0">
              <a:noAutofit/>
            </a:bodyPr>
            <a:lstStyle/>
            <a:p>
              <a:pPr defTabSz="5333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&lt;style&gt; element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029203" y="4980748"/>
            <a:ext cx="1443561" cy="962855"/>
            <a:chOff x="3961843" y="2312202"/>
            <a:chExt cx="1443561" cy="962855"/>
          </a:xfrm>
        </p:grpSpPr>
        <p:sp>
          <p:nvSpPr>
            <p:cNvPr id="20" name="Rectangle 19"/>
            <p:cNvSpPr/>
            <p:nvPr/>
          </p:nvSpPr>
          <p:spPr>
            <a:xfrm>
              <a:off x="3961843" y="2312202"/>
              <a:ext cx="1443561" cy="962855"/>
            </a:xfrm>
            <a:prstGeom prst="rect">
              <a:avLst/>
            </a:prstGeom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4192812" y="2312202"/>
              <a:ext cx="1212591" cy="9628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85344" rIns="85344" bIns="85344" numCol="1" spcCol="1270" anchor="ctr" anchorCtr="0">
              <a:noAutofit/>
            </a:bodyPr>
            <a:lstStyle/>
            <a:p>
              <a:pPr defTabSz="5333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Applied to the entire web page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128442" y="3810003"/>
            <a:ext cx="1443561" cy="962855"/>
            <a:chOff x="6367778" y="386491"/>
            <a:chExt cx="1443561" cy="962855"/>
          </a:xfrm>
        </p:grpSpPr>
        <p:sp>
          <p:nvSpPr>
            <p:cNvPr id="30" name="Rectangle 29"/>
            <p:cNvSpPr/>
            <p:nvPr/>
          </p:nvSpPr>
          <p:spPr>
            <a:xfrm>
              <a:off x="6367778" y="386491"/>
              <a:ext cx="1443561" cy="962855"/>
            </a:xfrm>
            <a:prstGeom prst="rect">
              <a:avLst/>
            </a:prstGeom>
          </p:spPr>
          <p:style>
            <a:lnRef idx="2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Rectangle 30"/>
            <p:cNvSpPr/>
            <p:nvPr/>
          </p:nvSpPr>
          <p:spPr>
            <a:xfrm>
              <a:off x="6598747" y="386491"/>
              <a:ext cx="1212591" cy="9628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85344" rIns="85344" bIns="85344" numCol="1" spcCol="1270" anchor="ctr" anchorCtr="0">
              <a:noAutofit/>
            </a:bodyPr>
            <a:lstStyle/>
            <a:p>
              <a:pPr defTabSz="5333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Separate text file with .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css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extension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128442" y="4772859"/>
            <a:ext cx="1443561" cy="962855"/>
            <a:chOff x="6367778" y="1349347"/>
            <a:chExt cx="1443561" cy="962855"/>
          </a:xfrm>
        </p:grpSpPr>
        <p:sp>
          <p:nvSpPr>
            <p:cNvPr id="28" name="Rectangle 27"/>
            <p:cNvSpPr/>
            <p:nvPr/>
          </p:nvSpPr>
          <p:spPr>
            <a:xfrm>
              <a:off x="6367778" y="1349347"/>
              <a:ext cx="1443561" cy="962855"/>
            </a:xfrm>
            <a:prstGeom prst="rect">
              <a:avLst/>
            </a:prstGeom>
          </p:spPr>
          <p:style>
            <a:lnRef idx="2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6598747" y="1349347"/>
              <a:ext cx="1212591" cy="9628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85344" rIns="85344" bIns="85344" numCol="1" spcCol="1270" anchor="ctr" anchorCtr="0">
              <a:noAutofit/>
            </a:bodyPr>
            <a:lstStyle/>
            <a:p>
              <a:pPr defTabSz="5333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&lt;link&gt; element in the head section provides the URI to the .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css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file.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093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53400" y="152402"/>
            <a:ext cx="990600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SYNTAX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26" y="754618"/>
            <a:ext cx="5309907" cy="1543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629400" y="942919"/>
            <a:ext cx="1143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SELECTOR</a:t>
            </a:r>
          </a:p>
        </p:txBody>
      </p:sp>
      <p:sp>
        <p:nvSpPr>
          <p:cNvPr id="6" name="Rectangle 5"/>
          <p:cNvSpPr/>
          <p:nvPr/>
        </p:nvSpPr>
        <p:spPr>
          <a:xfrm>
            <a:off x="5638800" y="1531206"/>
            <a:ext cx="3429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>
              <a:buFont typeface="Wingdings" panose="05000000000000000000" pitchFamily="2" charset="2"/>
              <a:buChar char="ü"/>
            </a:pPr>
            <a:r>
              <a:rPr lang="en-US" sz="1600" dirty="0">
                <a:latin typeface="Candara" panose="020E0502030303020204" pitchFamily="34" charset="0"/>
              </a:rPr>
              <a:t>HTML Element Name (</a:t>
            </a:r>
            <a:r>
              <a:rPr lang="en-US" sz="1600" i="1" dirty="0">
                <a:solidFill>
                  <a:schemeClr val="accent2"/>
                </a:solidFill>
                <a:latin typeface="Candara" panose="020E0502030303020204" pitchFamily="34" charset="0"/>
              </a:rPr>
              <a:t>just name</a:t>
            </a:r>
            <a:r>
              <a:rPr lang="en-US" sz="1600" dirty="0">
                <a:latin typeface="Candara" panose="020E0502030303020204" pitchFamily="34" charset="0"/>
              </a:rPr>
              <a:t>)</a:t>
            </a:r>
          </a:p>
          <a:p>
            <a:pPr marL="285744" indent="-285744">
              <a:buFont typeface="Wingdings" panose="05000000000000000000" pitchFamily="2" charset="2"/>
              <a:buChar char="ü"/>
            </a:pPr>
            <a:r>
              <a:rPr lang="en-US" sz="1600" dirty="0">
                <a:latin typeface="Candara" panose="020E0502030303020204" pitchFamily="34" charset="0"/>
              </a:rPr>
              <a:t>Class Name (</a:t>
            </a:r>
            <a:r>
              <a:rPr lang="en-US" sz="1600" dirty="0">
                <a:solidFill>
                  <a:schemeClr val="accent2"/>
                </a:solidFill>
                <a:latin typeface="Candara" panose="020E0502030303020204" pitchFamily="34" charset="0"/>
              </a:rPr>
              <a:t>“.” + name</a:t>
            </a:r>
            <a:r>
              <a:rPr lang="en-US" sz="1600" dirty="0">
                <a:latin typeface="Candara" panose="020E0502030303020204" pitchFamily="34" charset="0"/>
              </a:rPr>
              <a:t>)</a:t>
            </a:r>
          </a:p>
          <a:p>
            <a:pPr marL="285744" indent="-285744">
              <a:buFont typeface="Wingdings" panose="05000000000000000000" pitchFamily="2" charset="2"/>
              <a:buChar char="ü"/>
            </a:pPr>
            <a:r>
              <a:rPr lang="en-US" sz="1600" dirty="0">
                <a:latin typeface="Candara" panose="020E0502030303020204" pitchFamily="34" charset="0"/>
              </a:rPr>
              <a:t>Id Name (</a:t>
            </a:r>
            <a:r>
              <a:rPr lang="en-US" sz="1600" dirty="0">
                <a:solidFill>
                  <a:schemeClr val="accent2"/>
                </a:solidFill>
                <a:latin typeface="Candara" panose="020E0502030303020204" pitchFamily="34" charset="0"/>
              </a:rPr>
              <a:t>“#” + name</a:t>
            </a:r>
            <a:r>
              <a:rPr lang="en-US" sz="1600" dirty="0">
                <a:latin typeface="Candara" panose="020E0502030303020204" pitchFamily="34" charset="0"/>
              </a:rPr>
              <a:t>)</a:t>
            </a:r>
          </a:p>
        </p:txBody>
      </p:sp>
      <p:pic>
        <p:nvPicPr>
          <p:cNvPr id="7169" name="Picture 7168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2" y="3276602"/>
            <a:ext cx="2048183" cy="3351571"/>
          </a:xfrm>
          <a:prstGeom prst="rect">
            <a:avLst/>
          </a:prstGeom>
        </p:spPr>
      </p:pic>
      <p:pic>
        <p:nvPicPr>
          <p:cNvPr id="7172" name="Picture 7171" descr="Screen Clippi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93" b="19064"/>
          <a:stretch/>
        </p:blipFill>
        <p:spPr>
          <a:xfrm>
            <a:off x="2514602" y="3181345"/>
            <a:ext cx="2959131" cy="3425581"/>
          </a:xfrm>
          <a:prstGeom prst="rect">
            <a:avLst/>
          </a:prstGeom>
        </p:spPr>
      </p:pic>
      <p:pic>
        <p:nvPicPr>
          <p:cNvPr id="7173" name="Picture 7172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1" y="3171548"/>
            <a:ext cx="3291195" cy="353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73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48600" y="152402"/>
            <a:ext cx="1295400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 COLOR</a:t>
            </a:r>
          </a:p>
        </p:txBody>
      </p:sp>
      <p:sp>
        <p:nvSpPr>
          <p:cNvPr id="7174" name="Rectangle 7173"/>
          <p:cNvSpPr/>
          <p:nvPr/>
        </p:nvSpPr>
        <p:spPr>
          <a:xfrm>
            <a:off x="228603" y="875489"/>
            <a:ext cx="4418197" cy="369332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&lt;link </a:t>
            </a:r>
            <a:r>
              <a:rPr lang="en-US" dirty="0" err="1">
                <a:solidFill>
                  <a:schemeClr val="bg1"/>
                </a:solidFill>
                <a:latin typeface="Candara" panose="020E0502030303020204" pitchFamily="34" charset="0"/>
              </a:rPr>
              <a:t>href</a:t>
            </a:r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="</a:t>
            </a:r>
            <a:r>
              <a:rPr lang="en-US" b="1" dirty="0" err="1">
                <a:solidFill>
                  <a:schemeClr val="bg1"/>
                </a:solidFill>
                <a:latin typeface="Candara" panose="020E0502030303020204" pitchFamily="34" charset="0"/>
              </a:rPr>
              <a:t>css</a:t>
            </a:r>
            <a:r>
              <a:rPr lang="en-US" b="1" dirty="0">
                <a:solidFill>
                  <a:schemeClr val="bg1"/>
                </a:solidFill>
                <a:latin typeface="Candara" panose="020E0502030303020204" pitchFamily="34" charset="0"/>
              </a:rPr>
              <a:t>/style.css</a:t>
            </a:r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" </a:t>
            </a:r>
            <a:r>
              <a:rPr lang="en-US" dirty="0" err="1">
                <a:solidFill>
                  <a:schemeClr val="bg1"/>
                </a:solidFill>
                <a:latin typeface="Candara" panose="020E0502030303020204" pitchFamily="34" charset="0"/>
              </a:rPr>
              <a:t>rel</a:t>
            </a:r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="</a:t>
            </a:r>
            <a:r>
              <a:rPr lang="en-US" b="1" dirty="0" err="1">
                <a:solidFill>
                  <a:schemeClr val="bg1"/>
                </a:solidFill>
                <a:latin typeface="Candara" panose="020E0502030303020204" pitchFamily="34" charset="0"/>
              </a:rPr>
              <a:t>stylesheet</a:t>
            </a:r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"/&gt;</a:t>
            </a:r>
          </a:p>
        </p:txBody>
      </p:sp>
      <p:pic>
        <p:nvPicPr>
          <p:cNvPr id="7175" name="Picture 717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2" y="1600201"/>
            <a:ext cx="1895740" cy="1724267"/>
          </a:xfrm>
          <a:prstGeom prst="rect">
            <a:avLst/>
          </a:prstGeom>
        </p:spPr>
      </p:pic>
      <p:pic>
        <p:nvPicPr>
          <p:cNvPr id="7176" name="Picture 717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4" y="3828233"/>
            <a:ext cx="4897437" cy="2034597"/>
          </a:xfrm>
          <a:prstGeom prst="rect">
            <a:avLst/>
          </a:prstGeom>
        </p:spPr>
      </p:pic>
      <p:sp>
        <p:nvSpPr>
          <p:cNvPr id="7178" name="TextBox 7177"/>
          <p:cNvSpPr txBox="1"/>
          <p:nvPr/>
        </p:nvSpPr>
        <p:spPr>
          <a:xfrm>
            <a:off x="5475053" y="875490"/>
            <a:ext cx="36689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Change text color to White (#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ffffff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)</a:t>
            </a:r>
          </a:p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Change Background color to Black (#000000)</a:t>
            </a:r>
          </a:p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Change hyperlink color to Pink(#ff69b4)</a:t>
            </a:r>
          </a:p>
        </p:txBody>
      </p:sp>
      <p:pic>
        <p:nvPicPr>
          <p:cNvPr id="7179" name="Picture 7178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3255842"/>
            <a:ext cx="2559008" cy="1602263"/>
          </a:xfrm>
          <a:prstGeom prst="rect">
            <a:avLst/>
          </a:prstGeom>
        </p:spPr>
      </p:pic>
      <p:sp>
        <p:nvSpPr>
          <p:cNvPr id="7180" name="TextBox 7179"/>
          <p:cNvSpPr txBox="1"/>
          <p:nvPr/>
        </p:nvSpPr>
        <p:spPr>
          <a:xfrm>
            <a:off x="5737204" y="5262666"/>
            <a:ext cx="2819400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TEST</a:t>
            </a:r>
            <a:r>
              <a:rPr lang="en-US" b="1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</a:p>
          <a:p>
            <a:r>
              <a:rPr lang="en-US" dirty="0">
                <a:solidFill>
                  <a:srgbClr val="0070C0"/>
                </a:solidFill>
                <a:latin typeface="Candara" panose="020E0502030303020204" pitchFamily="34" charset="0"/>
              </a:rPr>
              <a:t>Try using inline/embedded CSS style attribute for the elements!</a:t>
            </a:r>
          </a:p>
        </p:txBody>
      </p:sp>
      <p:sp>
        <p:nvSpPr>
          <p:cNvPr id="7181" name="TextBox 7180"/>
          <p:cNvSpPr txBox="1"/>
          <p:nvPr/>
        </p:nvSpPr>
        <p:spPr>
          <a:xfrm>
            <a:off x="2895600" y="2667001"/>
            <a:ext cx="1600200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andara" panose="020E0502030303020204" pitchFamily="34" charset="0"/>
              </a:rPr>
              <a:t>Always placed in the header section</a:t>
            </a:r>
          </a:p>
        </p:txBody>
      </p:sp>
      <p:cxnSp>
        <p:nvCxnSpPr>
          <p:cNvPr id="7183" name="Straight Arrow Connector 7182"/>
          <p:cNvCxnSpPr>
            <a:stCxn id="7181" idx="2"/>
          </p:cNvCxnSpPr>
          <p:nvPr/>
        </p:nvCxnSpPr>
        <p:spPr>
          <a:xfrm>
            <a:off x="3695700" y="3190221"/>
            <a:ext cx="0" cy="138178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88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34200" y="152402"/>
            <a:ext cx="2209800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CLASS / ID SELECTORS </a:t>
            </a: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928" y="732879"/>
            <a:ext cx="4896599" cy="4034031"/>
          </a:xfrm>
          <a:prstGeom prst="rect">
            <a:avLst/>
          </a:prstGeom>
        </p:spPr>
      </p:pic>
      <p:pic>
        <p:nvPicPr>
          <p:cNvPr id="13" name="Picture 1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3" y="732880"/>
            <a:ext cx="2800877" cy="404654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28802" y="5029202"/>
            <a:ext cx="554390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Add Id/Class attributes to elements within yurts.html</a:t>
            </a:r>
          </a:p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“Cascading”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witnesses by overriding styles within a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css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 document</a:t>
            </a:r>
          </a:p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Id user more for JS, Class used more for CSS</a:t>
            </a:r>
          </a:p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New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font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 styles introduced</a:t>
            </a:r>
          </a:p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Descendant Selectors – footer &gt; em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89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3800" y="152402"/>
            <a:ext cx="1600200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WEB GRAPHICS</a:t>
            </a:r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60" y="1623763"/>
            <a:ext cx="7230485" cy="361047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38201" y="4191003"/>
            <a:ext cx="7349043" cy="1043239"/>
          </a:xfrm>
          <a:prstGeom prst="rect">
            <a:avLst/>
          </a:prstGeom>
          <a:noFill/>
          <a:ln w="38100">
            <a:solidFill>
              <a:schemeClr val="accent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3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3800" y="152402"/>
            <a:ext cx="1600200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WEB GRAPHICS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1" y="1400870"/>
            <a:ext cx="691312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&lt;</a:t>
            </a:r>
            <a:r>
              <a:rPr lang="en-US" dirty="0" err="1">
                <a:solidFill>
                  <a:schemeClr val="bg1"/>
                </a:solidFill>
                <a:latin typeface="Candara" panose="020E0502030303020204" pitchFamily="34" charset="0"/>
              </a:rPr>
              <a:t>img</a:t>
            </a:r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ndara" panose="020E0502030303020204" pitchFamily="34" charset="0"/>
              </a:rPr>
              <a:t>src</a:t>
            </a:r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=“cake.png” alt=“birthday cake” height=“100” width=“100”&gt; 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715000" y="816165"/>
            <a:ext cx="0" cy="57150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09800" y="457202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File URI</a:t>
            </a:r>
          </a:p>
        </p:txBody>
      </p:sp>
      <p:cxnSp>
        <p:nvCxnSpPr>
          <p:cNvPr id="18" name="Straight Arrow Connector 17"/>
          <p:cNvCxnSpPr>
            <a:stCxn id="17" idx="2"/>
          </p:cNvCxnSpPr>
          <p:nvPr/>
        </p:nvCxnSpPr>
        <p:spPr>
          <a:xfrm>
            <a:off x="2705100" y="795756"/>
            <a:ext cx="0" cy="602278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800600" y="487978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Height of graphic in pixels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895600" y="2497436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Alternate text description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(e.g. for disabled people)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4114803" y="1797283"/>
            <a:ext cx="1623" cy="68580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096000" y="2477850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Width of graphic in pixels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7315203" y="1777697"/>
            <a:ext cx="1623" cy="68580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530" y="3618693"/>
            <a:ext cx="3095625" cy="3036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0" name="Group 29"/>
          <p:cNvGrpSpPr/>
          <p:nvPr/>
        </p:nvGrpSpPr>
        <p:grpSpPr>
          <a:xfrm>
            <a:off x="4929109" y="4495803"/>
            <a:ext cx="4214893" cy="1969857"/>
            <a:chOff x="212282" y="4089691"/>
            <a:chExt cx="4214893" cy="1969857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282" y="4089691"/>
              <a:ext cx="1768917" cy="19698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6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199" y="4089691"/>
              <a:ext cx="2445976" cy="1895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4" name="TextBox 33"/>
          <p:cNvSpPr txBox="1"/>
          <p:nvPr/>
        </p:nvSpPr>
        <p:spPr>
          <a:xfrm>
            <a:off x="6019800" y="3979280"/>
            <a:ext cx="1823936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andara" panose="020E0502030303020204" pitchFamily="34" charset="0"/>
              </a:rPr>
              <a:t>&lt;</a:t>
            </a:r>
            <a:r>
              <a:rPr lang="en-US" sz="1400" b="1" dirty="0" err="1">
                <a:solidFill>
                  <a:schemeClr val="bg1"/>
                </a:solidFill>
                <a:latin typeface="Candara" panose="020E0502030303020204" pitchFamily="34" charset="0"/>
              </a:rPr>
              <a:t>img</a:t>
            </a:r>
            <a:r>
              <a:rPr lang="en-US" sz="1400" b="1" dirty="0">
                <a:solidFill>
                  <a:schemeClr val="bg1"/>
                </a:solidFill>
                <a:latin typeface="Candara" panose="020E0502030303020204" pitchFamily="34" charset="0"/>
              </a:rPr>
              <a:t>&gt; align attribute</a:t>
            </a:r>
            <a:endParaRPr lang="en-US" sz="1100" b="1" i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98722" y="5918630"/>
            <a:ext cx="975335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chemeClr val="bg1"/>
                </a:solidFill>
                <a:latin typeface="Candara" panose="020E0502030303020204" pitchFamily="34" charset="0"/>
              </a:rPr>
              <a:t>vspace</a:t>
            </a:r>
            <a:endParaRPr lang="en-US" sz="1400" b="1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pPr algn="ctr"/>
            <a:r>
              <a:rPr lang="en-US" sz="1400" b="1" dirty="0">
                <a:solidFill>
                  <a:schemeClr val="bg1"/>
                </a:solidFill>
                <a:latin typeface="Candara" panose="020E0502030303020204" pitchFamily="34" charset="0"/>
              </a:rPr>
              <a:t>attribute</a:t>
            </a:r>
            <a:endParaRPr lang="en-US" sz="1100" b="1" i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7374" y="4858762"/>
            <a:ext cx="1018027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chemeClr val="bg1"/>
                </a:solidFill>
                <a:latin typeface="Candara" panose="020E0502030303020204" pitchFamily="34" charset="0"/>
              </a:rPr>
              <a:t>hspace</a:t>
            </a:r>
            <a:r>
              <a:rPr lang="en-US" sz="1400" b="1" dirty="0">
                <a:solidFill>
                  <a:schemeClr val="bg1"/>
                </a:solidFill>
                <a:latin typeface="Candara" panose="020E0502030303020204" pitchFamily="34" charset="0"/>
              </a:rPr>
              <a:t> attribute</a:t>
            </a:r>
            <a:endParaRPr lang="en-US" sz="1100" b="1" i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20810" y="3994668"/>
            <a:ext cx="931155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andara" panose="020E0502030303020204" pitchFamily="34" charset="0"/>
              </a:rPr>
              <a:t>Align = ?</a:t>
            </a:r>
            <a:endParaRPr lang="en-US" sz="1100" b="1" i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7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1499</Words>
  <Application>Microsoft Office PowerPoint</Application>
  <PresentationFormat>On-screen Show (4:3)</PresentationFormat>
  <Paragraphs>357</Paragraphs>
  <Slides>37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Candara</vt:lpstr>
      <vt:lpstr>Consolas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Royal Bank of Scotland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Jha, Rohit, M&amp;IB</dc:creator>
  <cp:lastModifiedBy>Jha, Rohit, M&amp;IB</cp:lastModifiedBy>
  <cp:revision>74</cp:revision>
  <dcterms:created xsi:type="dcterms:W3CDTF">2015-06-22T05:55:47Z</dcterms:created>
  <dcterms:modified xsi:type="dcterms:W3CDTF">2015-06-25T03:26:57Z</dcterms:modified>
</cp:coreProperties>
</file>